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eague Spartan" panose="020B0604020202020204" charset="-18"/>
      <p:regular r:id="rId26"/>
    </p:embeddedFont>
    <p:embeddedFont>
      <p:font typeface="Poppins" panose="00000500000000000000" pitchFamily="2" charset="-18"/>
      <p:regular r:id="rId27"/>
    </p:embeddedFont>
    <p:embeddedFont>
      <p:font typeface="Poppins Bold" panose="00000800000000000000" charset="-18"/>
      <p:regular r:id="rId28"/>
    </p:embeddedFont>
    <p:embeddedFont>
      <p:font typeface="Poppins Bold Italics" panose="020B0604020202020204" charset="-18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8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7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908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909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910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911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91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85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885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104885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5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878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7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104888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8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1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862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6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104886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6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10488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7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88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8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104888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8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88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89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9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104889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9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89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9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9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97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9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104889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90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85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104885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6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104858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58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1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902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903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90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104890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90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1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872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8873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7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104887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7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Freeform 2"/>
          <p:cNvSpPr/>
          <p:nvPr/>
        </p:nvSpPr>
        <p:spPr>
          <a:xfrm>
            <a:off x="-465783" y="5468277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630" name="Freeform 3"/>
          <p:cNvSpPr/>
          <p:nvPr/>
        </p:nvSpPr>
        <p:spPr>
          <a:xfrm>
            <a:off x="13469469" y="-221663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631" name="Freeform 4"/>
          <p:cNvSpPr/>
          <p:nvPr/>
        </p:nvSpPr>
        <p:spPr>
          <a:xfrm>
            <a:off x="-2013680" y="82296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632" name="Freeform 5"/>
          <p:cNvSpPr/>
          <p:nvPr/>
        </p:nvSpPr>
        <p:spPr>
          <a:xfrm>
            <a:off x="16274320" y="-20574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633" name="Freeform 6"/>
          <p:cNvSpPr/>
          <p:nvPr/>
        </p:nvSpPr>
        <p:spPr>
          <a:xfrm>
            <a:off x="-1678383" y="513690"/>
            <a:ext cx="3356765" cy="4310453"/>
          </a:xfrm>
          <a:custGeom>
            <a:avLst/>
            <a:gdLst/>
            <a:ahLst/>
            <a:cxnLst/>
            <a:rect l="l" t="t" r="r" b="b"/>
            <a:pathLst>
              <a:path w="3356765" h="4310453">
                <a:moveTo>
                  <a:pt x="0" y="0"/>
                </a:moveTo>
                <a:lnTo>
                  <a:pt x="3356766" y="0"/>
                </a:lnTo>
                <a:lnTo>
                  <a:pt x="3356766" y="4310453"/>
                </a:lnTo>
                <a:lnTo>
                  <a:pt x="0" y="4310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634" name="Freeform 7"/>
          <p:cNvSpPr/>
          <p:nvPr/>
        </p:nvSpPr>
        <p:spPr>
          <a:xfrm>
            <a:off x="16584683" y="4898404"/>
            <a:ext cx="3716997" cy="4773030"/>
          </a:xfrm>
          <a:custGeom>
            <a:avLst/>
            <a:gdLst/>
            <a:ahLst/>
            <a:cxnLst/>
            <a:rect l="l" t="t" r="r" b="b"/>
            <a:pathLst>
              <a:path w="3716997" h="4773030">
                <a:moveTo>
                  <a:pt x="0" y="0"/>
                </a:moveTo>
                <a:lnTo>
                  <a:pt x="3716997" y="0"/>
                </a:lnTo>
                <a:lnTo>
                  <a:pt x="3716997" y="4773030"/>
                </a:lnTo>
                <a:lnTo>
                  <a:pt x="0" y="477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635" name="Freeform 8"/>
          <p:cNvSpPr/>
          <p:nvPr/>
        </p:nvSpPr>
        <p:spPr>
          <a:xfrm>
            <a:off x="-465783" y="-462046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6" y="0"/>
                </a:lnTo>
                <a:lnTo>
                  <a:pt x="2988966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636" name="Freeform 9"/>
          <p:cNvSpPr/>
          <p:nvPr/>
        </p:nvSpPr>
        <p:spPr>
          <a:xfrm rot="-10800000">
            <a:off x="15874334" y="7767554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5" y="0"/>
                </a:lnTo>
                <a:lnTo>
                  <a:pt x="2988965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637" name="Freeform 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9000"/>
            </a:blip>
            <a:stretch>
              <a:fillRect t="-8904" b="-8904"/>
            </a:stretch>
          </a:blipFill>
        </p:spPr>
      </p:sp>
      <p:sp>
        <p:nvSpPr>
          <p:cNvPr id="1048638" name="TextBox 11"/>
          <p:cNvSpPr txBox="1"/>
          <p:nvPr/>
        </p:nvSpPr>
        <p:spPr>
          <a:xfrm>
            <a:off x="3259305" y="3740681"/>
            <a:ext cx="11769389" cy="2408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22"/>
              </a:lnSpc>
            </a:pPr>
            <a:r>
              <a:rPr lang="en-US" sz="6259" b="1" dirty="0">
                <a:solidFill>
                  <a:srgbClr val="273DA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WYKORZYSTANIE SENSOPLASTYKI</a:t>
            </a:r>
          </a:p>
          <a:p>
            <a:pPr marL="0" lvl="0" indent="0" algn="ctr">
              <a:lnSpc>
                <a:spcPts val="6322"/>
              </a:lnSpc>
            </a:pPr>
            <a:r>
              <a:rPr lang="en-US" sz="6259" b="1" dirty="0">
                <a:solidFill>
                  <a:srgbClr val="273DA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 TERAPII PEDAGOGICZNEJ</a:t>
            </a:r>
          </a:p>
        </p:txBody>
      </p:sp>
      <p:sp>
        <p:nvSpPr>
          <p:cNvPr id="1048639" name="TextBox 12"/>
          <p:cNvSpPr txBox="1"/>
          <p:nvPr/>
        </p:nvSpPr>
        <p:spPr>
          <a:xfrm>
            <a:off x="192275" y="6737056"/>
            <a:ext cx="17503464" cy="45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70"/>
              </a:lnSpc>
            </a:pPr>
            <a:r>
              <a:rPr lang="en-US" sz="3246" b="1" spc="947">
                <a:solidFill>
                  <a:srgbClr val="273DA2"/>
                </a:solidFill>
                <a:latin typeface="Poppins Bold"/>
                <a:ea typeface="Poppins Bold"/>
                <a:cs typeface="Poppins Bold"/>
                <a:sym typeface="Poppins Bold"/>
              </a:rPr>
              <a:t>Metoda wspierająca rozwój dziecka poprzez zmysły</a:t>
            </a:r>
          </a:p>
        </p:txBody>
      </p:sp>
      <p:sp>
        <p:nvSpPr>
          <p:cNvPr id="1048640" name="TextBox 13"/>
          <p:cNvSpPr txBox="1"/>
          <p:nvPr/>
        </p:nvSpPr>
        <p:spPr>
          <a:xfrm>
            <a:off x="3581759" y="8443790"/>
            <a:ext cx="10232028" cy="602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6"/>
              </a:lnSpc>
            </a:pPr>
            <a:r>
              <a:rPr lang="en-US" sz="3550" b="1" spc="-7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Beata Iwińska-Kłak, Elżbieta Socha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5" name="Freeform 2"/>
          <p:cNvSpPr/>
          <p:nvPr/>
        </p:nvSpPr>
        <p:spPr>
          <a:xfrm>
            <a:off x="-465783" y="5468277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766" name="Freeform 3"/>
          <p:cNvSpPr/>
          <p:nvPr/>
        </p:nvSpPr>
        <p:spPr>
          <a:xfrm>
            <a:off x="-2013680" y="82296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767" name="Freeform 4"/>
          <p:cNvSpPr/>
          <p:nvPr/>
        </p:nvSpPr>
        <p:spPr>
          <a:xfrm>
            <a:off x="-1678383" y="513690"/>
            <a:ext cx="3356765" cy="4310453"/>
          </a:xfrm>
          <a:custGeom>
            <a:avLst/>
            <a:gdLst/>
            <a:ahLst/>
            <a:cxnLst/>
            <a:rect l="l" t="t" r="r" b="b"/>
            <a:pathLst>
              <a:path w="3356765" h="4310453">
                <a:moveTo>
                  <a:pt x="0" y="0"/>
                </a:moveTo>
                <a:lnTo>
                  <a:pt x="3356766" y="0"/>
                </a:lnTo>
                <a:lnTo>
                  <a:pt x="3356766" y="4310453"/>
                </a:lnTo>
                <a:lnTo>
                  <a:pt x="0" y="4310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768" name="Freeform 5"/>
          <p:cNvSpPr/>
          <p:nvPr/>
        </p:nvSpPr>
        <p:spPr>
          <a:xfrm>
            <a:off x="-465783" y="-462046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6" y="0"/>
                </a:lnTo>
                <a:lnTo>
                  <a:pt x="2988966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769" name="TextBox 6"/>
          <p:cNvSpPr txBox="1"/>
          <p:nvPr/>
        </p:nvSpPr>
        <p:spPr>
          <a:xfrm>
            <a:off x="2013680" y="3333883"/>
            <a:ext cx="6611096" cy="2308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90"/>
              </a:lnSpc>
            </a:pPr>
            <a:r>
              <a:rPr lang="en-US" sz="9000" b="1">
                <a:solidFill>
                  <a:srgbClr val="5170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DLA KOGO</a:t>
            </a:r>
          </a:p>
          <a:p>
            <a:pPr marL="0" lvl="0" indent="0" algn="l">
              <a:lnSpc>
                <a:spcPts val="9090"/>
              </a:lnSpc>
            </a:pPr>
            <a:r>
              <a:rPr lang="en-US" sz="9000" b="1">
                <a:solidFill>
                  <a:srgbClr val="5170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ZAJĘCIA?</a:t>
            </a:r>
          </a:p>
        </p:txBody>
      </p:sp>
      <p:sp>
        <p:nvSpPr>
          <p:cNvPr id="1048770" name="TextBox 7"/>
          <p:cNvSpPr txBox="1"/>
          <p:nvPr/>
        </p:nvSpPr>
        <p:spPr>
          <a:xfrm>
            <a:off x="9976835" y="1508334"/>
            <a:ext cx="3884665" cy="549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6"/>
              </a:lnSpc>
            </a:pPr>
            <a:r>
              <a:rPr lang="en-US" sz="3266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Grupa 1</a:t>
            </a:r>
          </a:p>
        </p:txBody>
      </p:sp>
      <p:sp>
        <p:nvSpPr>
          <p:cNvPr id="1048771" name="TextBox 8"/>
          <p:cNvSpPr txBox="1"/>
          <p:nvPr/>
        </p:nvSpPr>
        <p:spPr>
          <a:xfrm>
            <a:off x="2523183" y="455459"/>
            <a:ext cx="16493715" cy="84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67"/>
              </a:lnSpc>
            </a:pPr>
            <a:r>
              <a:rPr lang="en-US" sz="4975" b="1" spc="-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Odbiorcy zajęć sensoplastycznych</a:t>
            </a:r>
          </a:p>
        </p:txBody>
      </p:sp>
      <p:sp>
        <p:nvSpPr>
          <p:cNvPr id="1048772" name="TextBox 9"/>
          <p:cNvSpPr txBox="1"/>
          <p:nvPr/>
        </p:nvSpPr>
        <p:spPr>
          <a:xfrm>
            <a:off x="9976835" y="2115743"/>
            <a:ext cx="7391981" cy="1615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2"/>
              </a:lnSpc>
            </a:pPr>
            <a:r>
              <a:rPr lang="en-US" sz="3263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Niemowlęta i małe dzieci poznające świat za pomocą zmysłów – naturalna eksploracja otoczenia.</a:t>
            </a:r>
          </a:p>
        </p:txBody>
      </p:sp>
      <p:sp>
        <p:nvSpPr>
          <p:cNvPr id="1048773" name="Freeform 10"/>
          <p:cNvSpPr/>
          <p:nvPr/>
        </p:nvSpPr>
        <p:spPr>
          <a:xfrm>
            <a:off x="13469469" y="-221663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774" name="Freeform 11"/>
          <p:cNvSpPr/>
          <p:nvPr/>
        </p:nvSpPr>
        <p:spPr>
          <a:xfrm>
            <a:off x="16274320" y="-20574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775" name="Freeform 12"/>
          <p:cNvSpPr/>
          <p:nvPr/>
        </p:nvSpPr>
        <p:spPr>
          <a:xfrm>
            <a:off x="16584683" y="4898404"/>
            <a:ext cx="3716997" cy="4773030"/>
          </a:xfrm>
          <a:custGeom>
            <a:avLst/>
            <a:gdLst/>
            <a:ahLst/>
            <a:cxnLst/>
            <a:rect l="l" t="t" r="r" b="b"/>
            <a:pathLst>
              <a:path w="3716997" h="4773030">
                <a:moveTo>
                  <a:pt x="0" y="0"/>
                </a:moveTo>
                <a:lnTo>
                  <a:pt x="3716997" y="0"/>
                </a:lnTo>
                <a:lnTo>
                  <a:pt x="3716997" y="4773030"/>
                </a:lnTo>
                <a:lnTo>
                  <a:pt x="0" y="477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776" name="Freeform 13"/>
          <p:cNvSpPr/>
          <p:nvPr/>
        </p:nvSpPr>
        <p:spPr>
          <a:xfrm rot="-10800000">
            <a:off x="15874334" y="7767554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5" y="0"/>
                </a:lnTo>
                <a:lnTo>
                  <a:pt x="2988965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777" name="TextBox 14"/>
          <p:cNvSpPr txBox="1"/>
          <p:nvPr/>
        </p:nvSpPr>
        <p:spPr>
          <a:xfrm>
            <a:off x="9985214" y="3966236"/>
            <a:ext cx="4419210" cy="549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6"/>
              </a:lnSpc>
            </a:pPr>
            <a:r>
              <a:rPr lang="en-US" sz="3266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Grupa 2</a:t>
            </a:r>
          </a:p>
        </p:txBody>
      </p:sp>
      <p:sp>
        <p:nvSpPr>
          <p:cNvPr id="1048778" name="TextBox 15"/>
          <p:cNvSpPr txBox="1"/>
          <p:nvPr/>
        </p:nvSpPr>
        <p:spPr>
          <a:xfrm>
            <a:off x="9985214" y="4458151"/>
            <a:ext cx="7959964" cy="214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2"/>
              </a:lnSpc>
            </a:pPr>
            <a:r>
              <a:rPr lang="en-US" sz="3263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Dzieci w wieku przedszkolnym </a:t>
            </a:r>
          </a:p>
          <a:p>
            <a:pPr marL="0" lvl="0" indent="0" algn="l">
              <a:lnSpc>
                <a:spcPts val="4242"/>
              </a:lnSpc>
            </a:pPr>
            <a:r>
              <a:rPr lang="en-US" sz="3263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 wczesnoszkolnym – wsparcie rozwoju emocjonalnego, ruchowego</a:t>
            </a:r>
          </a:p>
          <a:p>
            <a:pPr marL="0" lvl="0" indent="0" algn="l">
              <a:lnSpc>
                <a:spcPts val="4242"/>
              </a:lnSpc>
            </a:pPr>
            <a:r>
              <a:rPr lang="en-US" sz="3263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i społecznego.</a:t>
            </a:r>
          </a:p>
        </p:txBody>
      </p:sp>
      <p:sp>
        <p:nvSpPr>
          <p:cNvPr id="1048779" name="TextBox 16"/>
          <p:cNvSpPr txBox="1"/>
          <p:nvPr/>
        </p:nvSpPr>
        <p:spPr>
          <a:xfrm>
            <a:off x="10080531" y="6906351"/>
            <a:ext cx="3884665" cy="576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76"/>
              </a:lnSpc>
            </a:pPr>
            <a:r>
              <a:rPr lang="en-US" sz="3366" b="1" spc="-6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Grupa 3</a:t>
            </a:r>
          </a:p>
        </p:txBody>
      </p:sp>
      <p:sp>
        <p:nvSpPr>
          <p:cNvPr id="1048780" name="TextBox 17"/>
          <p:cNvSpPr txBox="1"/>
          <p:nvPr/>
        </p:nvSpPr>
        <p:spPr>
          <a:xfrm>
            <a:off x="10102520" y="7425572"/>
            <a:ext cx="7517960" cy="1616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2"/>
              </a:lnSpc>
            </a:pPr>
            <a:r>
              <a:rPr lang="en-US" sz="3263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Dzieci z trudnościami w regulacji emocji, mutyzmem, niepełnosprawnością oraz ze spektrum autyzmu lub ADHD.</a:t>
            </a:r>
          </a:p>
        </p:txBody>
      </p:sp>
      <p:sp>
        <p:nvSpPr>
          <p:cNvPr id="1048781" name="Freeform 18"/>
          <p:cNvSpPr/>
          <p:nvPr/>
        </p:nvSpPr>
        <p:spPr>
          <a:xfrm>
            <a:off x="9284029" y="2519446"/>
            <a:ext cx="539937" cy="865647"/>
          </a:xfrm>
          <a:custGeom>
            <a:avLst/>
            <a:gdLst/>
            <a:ahLst/>
            <a:cxnLst/>
            <a:rect l="l" t="t" r="r" b="b"/>
            <a:pathLst>
              <a:path w="539937" h="865647">
                <a:moveTo>
                  <a:pt x="0" y="0"/>
                </a:moveTo>
                <a:lnTo>
                  <a:pt x="539936" y="0"/>
                </a:lnTo>
                <a:lnTo>
                  <a:pt x="539936" y="865648"/>
                </a:lnTo>
                <a:lnTo>
                  <a:pt x="0" y="8656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6109"/>
            </a:stretch>
          </a:blipFill>
        </p:spPr>
      </p:sp>
      <p:sp>
        <p:nvSpPr>
          <p:cNvPr id="1048782" name="Freeform 19"/>
          <p:cNvSpPr/>
          <p:nvPr/>
        </p:nvSpPr>
        <p:spPr>
          <a:xfrm>
            <a:off x="9284029" y="4824143"/>
            <a:ext cx="539937" cy="865647"/>
          </a:xfrm>
          <a:custGeom>
            <a:avLst/>
            <a:gdLst/>
            <a:ahLst/>
            <a:cxnLst/>
            <a:rect l="l" t="t" r="r" b="b"/>
            <a:pathLst>
              <a:path w="539937" h="865647">
                <a:moveTo>
                  <a:pt x="0" y="0"/>
                </a:moveTo>
                <a:lnTo>
                  <a:pt x="539936" y="0"/>
                </a:lnTo>
                <a:lnTo>
                  <a:pt x="539936" y="865647"/>
                </a:lnTo>
                <a:lnTo>
                  <a:pt x="0" y="8656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6109"/>
            </a:stretch>
          </a:blipFill>
        </p:spPr>
      </p:sp>
      <p:sp>
        <p:nvSpPr>
          <p:cNvPr id="1048783" name="Freeform 20"/>
          <p:cNvSpPr/>
          <p:nvPr/>
        </p:nvSpPr>
        <p:spPr>
          <a:xfrm>
            <a:off x="9284029" y="7796776"/>
            <a:ext cx="539937" cy="865647"/>
          </a:xfrm>
          <a:custGeom>
            <a:avLst/>
            <a:gdLst/>
            <a:ahLst/>
            <a:cxnLst/>
            <a:rect l="l" t="t" r="r" b="b"/>
            <a:pathLst>
              <a:path w="539937" h="865647">
                <a:moveTo>
                  <a:pt x="0" y="0"/>
                </a:moveTo>
                <a:lnTo>
                  <a:pt x="539936" y="0"/>
                </a:lnTo>
                <a:lnTo>
                  <a:pt x="539936" y="865648"/>
                </a:lnTo>
                <a:lnTo>
                  <a:pt x="0" y="8656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6109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4" name="Freeform 2"/>
          <p:cNvSpPr/>
          <p:nvPr/>
        </p:nvSpPr>
        <p:spPr>
          <a:xfrm>
            <a:off x="13681856" y="5468277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785" name="Freeform 3"/>
          <p:cNvSpPr/>
          <p:nvPr/>
        </p:nvSpPr>
        <p:spPr>
          <a:xfrm>
            <a:off x="0" y="-221663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786" name="Freeform 4"/>
          <p:cNvSpPr/>
          <p:nvPr/>
        </p:nvSpPr>
        <p:spPr>
          <a:xfrm>
            <a:off x="15874334" y="82296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787" name="Freeform 5"/>
          <p:cNvSpPr/>
          <p:nvPr/>
        </p:nvSpPr>
        <p:spPr>
          <a:xfrm>
            <a:off x="-2013680" y="-20574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788" name="Freeform 6"/>
          <p:cNvSpPr/>
          <p:nvPr/>
        </p:nvSpPr>
        <p:spPr>
          <a:xfrm>
            <a:off x="16544929" y="513690"/>
            <a:ext cx="3356765" cy="4310453"/>
          </a:xfrm>
          <a:custGeom>
            <a:avLst/>
            <a:gdLst/>
            <a:ahLst/>
            <a:cxnLst/>
            <a:rect l="l" t="t" r="r" b="b"/>
            <a:pathLst>
              <a:path w="3356765" h="4310453">
                <a:moveTo>
                  <a:pt x="0" y="0"/>
                </a:moveTo>
                <a:lnTo>
                  <a:pt x="3356765" y="0"/>
                </a:lnTo>
                <a:lnTo>
                  <a:pt x="3356765" y="4310453"/>
                </a:lnTo>
                <a:lnTo>
                  <a:pt x="0" y="4310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789" name="Freeform 7"/>
          <p:cNvSpPr/>
          <p:nvPr/>
        </p:nvSpPr>
        <p:spPr>
          <a:xfrm>
            <a:off x="-1756168" y="4898404"/>
            <a:ext cx="3716997" cy="4773030"/>
          </a:xfrm>
          <a:custGeom>
            <a:avLst/>
            <a:gdLst/>
            <a:ahLst/>
            <a:cxnLst/>
            <a:rect l="l" t="t" r="r" b="b"/>
            <a:pathLst>
              <a:path w="3716997" h="4773030">
                <a:moveTo>
                  <a:pt x="0" y="0"/>
                </a:moveTo>
                <a:lnTo>
                  <a:pt x="3716997" y="0"/>
                </a:lnTo>
                <a:lnTo>
                  <a:pt x="3716997" y="4773030"/>
                </a:lnTo>
                <a:lnTo>
                  <a:pt x="0" y="477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790" name="Freeform 8"/>
          <p:cNvSpPr/>
          <p:nvPr/>
        </p:nvSpPr>
        <p:spPr>
          <a:xfrm flipH="1">
            <a:off x="15764817" y="-462046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2988966" y="0"/>
                </a:moveTo>
                <a:lnTo>
                  <a:pt x="0" y="0"/>
                </a:lnTo>
                <a:lnTo>
                  <a:pt x="0" y="2981492"/>
                </a:lnTo>
                <a:lnTo>
                  <a:pt x="2988966" y="2981492"/>
                </a:lnTo>
                <a:lnTo>
                  <a:pt x="29889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791" name="Freeform 9"/>
          <p:cNvSpPr/>
          <p:nvPr/>
        </p:nvSpPr>
        <p:spPr>
          <a:xfrm rot="-5400000">
            <a:off x="-465783" y="7767554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6" y="0"/>
                </a:lnTo>
                <a:lnTo>
                  <a:pt x="2988966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2" name="Group 10"/>
          <p:cNvGrpSpPr/>
          <p:nvPr/>
        </p:nvGrpSpPr>
        <p:grpSpPr>
          <a:xfrm>
            <a:off x="11133397" y="2418722"/>
            <a:ext cx="7154603" cy="8771385"/>
            <a:chOff x="0" y="0"/>
            <a:chExt cx="5162550" cy="6329172"/>
          </a:xfrm>
        </p:grpSpPr>
        <p:sp>
          <p:nvSpPr>
            <p:cNvPr id="1048792" name="Freeform 11"/>
            <p:cNvSpPr/>
            <p:nvPr/>
          </p:nvSpPr>
          <p:spPr>
            <a:xfrm>
              <a:off x="-34" y="69"/>
              <a:ext cx="5162590" cy="6329203"/>
            </a:xfrm>
            <a:custGeom>
              <a:avLst/>
              <a:gdLst/>
              <a:ahLst/>
              <a:cxnLst/>
              <a:rect l="l" t="t" r="r" b="b"/>
              <a:pathLst>
                <a:path w="5162590" h="6329203">
                  <a:moveTo>
                    <a:pt x="5128040" y="2459159"/>
                  </a:moveTo>
                  <a:cubicBezTo>
                    <a:pt x="4769265" y="3627051"/>
                    <a:pt x="4319685" y="4767257"/>
                    <a:pt x="3797207" y="5871522"/>
                  </a:cubicBezTo>
                  <a:cubicBezTo>
                    <a:pt x="3696115" y="6085263"/>
                    <a:pt x="3464213" y="6223947"/>
                    <a:pt x="3247678" y="6294051"/>
                  </a:cubicBezTo>
                  <a:cubicBezTo>
                    <a:pt x="3011077" y="6370632"/>
                    <a:pt x="2752632" y="6314117"/>
                    <a:pt x="2539145" y="6201341"/>
                  </a:cubicBezTo>
                  <a:cubicBezTo>
                    <a:pt x="2340263" y="6096312"/>
                    <a:pt x="2175290" y="5865172"/>
                    <a:pt x="2116616" y="5651812"/>
                  </a:cubicBezTo>
                  <a:cubicBezTo>
                    <a:pt x="2047528" y="5401114"/>
                    <a:pt x="2101630" y="5170863"/>
                    <a:pt x="2209326" y="4943279"/>
                  </a:cubicBezTo>
                  <a:cubicBezTo>
                    <a:pt x="2290479" y="4771702"/>
                    <a:pt x="2369473" y="4599109"/>
                    <a:pt x="2446562" y="4425754"/>
                  </a:cubicBezTo>
                  <a:cubicBezTo>
                    <a:pt x="2358551" y="4475030"/>
                    <a:pt x="2270413" y="4524052"/>
                    <a:pt x="2181894" y="4572312"/>
                  </a:cubicBezTo>
                  <a:cubicBezTo>
                    <a:pt x="1787305" y="4787704"/>
                    <a:pt x="1384334" y="4974140"/>
                    <a:pt x="925356" y="4975918"/>
                  </a:cubicBezTo>
                  <a:cubicBezTo>
                    <a:pt x="347379" y="4978331"/>
                    <a:pt x="-143984" y="4383971"/>
                    <a:pt x="38769" y="3812090"/>
                  </a:cubicBezTo>
                  <a:cubicBezTo>
                    <a:pt x="478951" y="2434902"/>
                    <a:pt x="1410750" y="1334320"/>
                    <a:pt x="2353725" y="269933"/>
                  </a:cubicBezTo>
                  <a:cubicBezTo>
                    <a:pt x="2515142" y="87688"/>
                    <a:pt x="2768634" y="11107"/>
                    <a:pt x="3003838" y="693"/>
                  </a:cubicBezTo>
                  <a:cubicBezTo>
                    <a:pt x="3248694" y="-10229"/>
                    <a:pt x="3478818" y="109151"/>
                    <a:pt x="3653951" y="269933"/>
                  </a:cubicBezTo>
                  <a:cubicBezTo>
                    <a:pt x="3823115" y="425254"/>
                    <a:pt x="3923191" y="694621"/>
                    <a:pt x="3923191" y="920046"/>
                  </a:cubicBezTo>
                  <a:cubicBezTo>
                    <a:pt x="3923191" y="1110419"/>
                    <a:pt x="3861342" y="1280980"/>
                    <a:pt x="3760504" y="1432364"/>
                  </a:cubicBezTo>
                  <a:cubicBezTo>
                    <a:pt x="3766092" y="1428427"/>
                    <a:pt x="3771680" y="1424617"/>
                    <a:pt x="3777268" y="1420680"/>
                  </a:cubicBezTo>
                  <a:cubicBezTo>
                    <a:pt x="3940717" y="1306634"/>
                    <a:pt x="4173127" y="1285933"/>
                    <a:pt x="4363500" y="1311587"/>
                  </a:cubicBezTo>
                  <a:cubicBezTo>
                    <a:pt x="4528854" y="1333812"/>
                    <a:pt x="4666268" y="1390454"/>
                    <a:pt x="4798348" y="1492562"/>
                  </a:cubicBezTo>
                  <a:cubicBezTo>
                    <a:pt x="5080415" y="1710367"/>
                    <a:pt x="5236244" y="2106861"/>
                    <a:pt x="5128040" y="2459159"/>
                  </a:cubicBezTo>
                  <a:close/>
                </a:path>
              </a:pathLst>
            </a:custGeom>
            <a:blipFill>
              <a:blip r:embed="rId6"/>
              <a:stretch>
                <a:fillRect t="-428" b="-428"/>
              </a:stretch>
            </a:blipFill>
          </p:spPr>
        </p:sp>
      </p:grpSp>
      <p:sp>
        <p:nvSpPr>
          <p:cNvPr id="1048793" name="TextBox 12"/>
          <p:cNvSpPr txBox="1"/>
          <p:nvPr/>
        </p:nvSpPr>
        <p:spPr>
          <a:xfrm>
            <a:off x="683997" y="525161"/>
            <a:ext cx="6089484" cy="602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41"/>
              </a:lnSpc>
            </a:pPr>
            <a:r>
              <a:rPr lang="en-US" sz="4694" b="1">
                <a:solidFill>
                  <a:srgbClr val="5170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PRZYKŁADY MAS</a:t>
            </a:r>
          </a:p>
        </p:txBody>
      </p:sp>
      <p:sp>
        <p:nvSpPr>
          <p:cNvPr id="1048794" name="TextBox 13"/>
          <p:cNvSpPr txBox="1"/>
          <p:nvPr/>
        </p:nvSpPr>
        <p:spPr>
          <a:xfrm>
            <a:off x="683997" y="1067054"/>
            <a:ext cx="13433070" cy="688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19"/>
              </a:lnSpc>
            </a:pPr>
            <a:r>
              <a:rPr lang="en-US" sz="4169" b="1" spc="-83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wykorzystywanych na zajęciach z sensoplastyki</a:t>
            </a:r>
          </a:p>
        </p:txBody>
      </p:sp>
      <p:sp>
        <p:nvSpPr>
          <p:cNvPr id="1048795" name="TextBox 14"/>
          <p:cNvSpPr txBox="1"/>
          <p:nvPr/>
        </p:nvSpPr>
        <p:spPr>
          <a:xfrm>
            <a:off x="2439051" y="2116584"/>
            <a:ext cx="9048265" cy="637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85"/>
              </a:lnSpc>
            </a:pPr>
            <a:r>
              <a:rPr lang="en-US" sz="2599" b="1" spc="-5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Sensoplastyka wykorzystuje różnorodne masy plastyczne, które angażują wszystkie zmysły dziecka. Każda masa ma unikalne właściwości sensoryczne – różne faktury, konsystencje, kolory i zapachy.</a:t>
            </a:r>
          </a:p>
          <a:p>
            <a:pPr marL="0" lvl="0" indent="0" algn="l">
              <a:lnSpc>
                <a:spcPts val="4185"/>
              </a:lnSpc>
            </a:pPr>
            <a:r>
              <a:rPr lang="en-US" sz="2599" b="1" spc="-5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 kolejnych slajdach przedstawimy przepisy na najpopularniejsze masy wykorzystywane podczas zajęć sensoplastycznych:</a:t>
            </a:r>
          </a:p>
          <a:p>
            <a:pPr marL="0" lvl="0" indent="0" algn="l">
              <a:lnSpc>
                <a:spcPts val="4185"/>
              </a:lnSpc>
            </a:pPr>
            <a:r>
              <a:rPr lang="en-US" sz="2599" b="1" spc="-5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• Piankolina – miękka i puszysta</a:t>
            </a:r>
          </a:p>
          <a:p>
            <a:pPr marL="0" lvl="0" indent="0" algn="l">
              <a:lnSpc>
                <a:spcPts val="4185"/>
              </a:lnSpc>
            </a:pPr>
            <a:r>
              <a:rPr lang="en-US" sz="2599" b="1" spc="-5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• Piasek księżycowy – sypki i plastyczny</a:t>
            </a:r>
          </a:p>
          <a:p>
            <a:pPr marL="0" lvl="0" indent="0" algn="l">
              <a:lnSpc>
                <a:spcPts val="4185"/>
              </a:lnSpc>
            </a:pPr>
            <a:r>
              <a:rPr lang="en-US" sz="2599" b="1" spc="-5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• Sztuczny śnieg – zimny i chłodzący</a:t>
            </a:r>
          </a:p>
          <a:p>
            <a:pPr marL="0" lvl="0" indent="0" algn="l">
              <a:lnSpc>
                <a:spcPts val="4185"/>
              </a:lnSpc>
            </a:pPr>
            <a:r>
              <a:rPr lang="en-US" sz="2599" b="1" spc="-5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• Śnieg z pieluchy – realistyczny w dotyku</a:t>
            </a:r>
          </a:p>
          <a:p>
            <a:pPr marL="0" lvl="0" indent="0" algn="l">
              <a:lnSpc>
                <a:spcPts val="4185"/>
              </a:lnSpc>
            </a:pPr>
            <a:r>
              <a:rPr lang="en-US" sz="2599" b="1" spc="-5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Wszystkie masy są bezpieczne, często jadalne, i łatwe do przygotowania w domu lub w placówce edukacyjnej.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6" name="Freeform 2"/>
          <p:cNvSpPr/>
          <p:nvPr/>
        </p:nvSpPr>
        <p:spPr>
          <a:xfrm>
            <a:off x="13681856" y="5468277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797" name="Freeform 3"/>
          <p:cNvSpPr/>
          <p:nvPr/>
        </p:nvSpPr>
        <p:spPr>
          <a:xfrm>
            <a:off x="0" y="-221663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798" name="Freeform 4"/>
          <p:cNvSpPr/>
          <p:nvPr/>
        </p:nvSpPr>
        <p:spPr>
          <a:xfrm>
            <a:off x="15874334" y="82296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799" name="Freeform 5"/>
          <p:cNvSpPr/>
          <p:nvPr/>
        </p:nvSpPr>
        <p:spPr>
          <a:xfrm>
            <a:off x="-2013680" y="-20574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800" name="Freeform 6"/>
          <p:cNvSpPr/>
          <p:nvPr/>
        </p:nvSpPr>
        <p:spPr>
          <a:xfrm>
            <a:off x="16544929" y="513690"/>
            <a:ext cx="3356765" cy="4310453"/>
          </a:xfrm>
          <a:custGeom>
            <a:avLst/>
            <a:gdLst/>
            <a:ahLst/>
            <a:cxnLst/>
            <a:rect l="l" t="t" r="r" b="b"/>
            <a:pathLst>
              <a:path w="3356765" h="4310453">
                <a:moveTo>
                  <a:pt x="0" y="0"/>
                </a:moveTo>
                <a:lnTo>
                  <a:pt x="3356765" y="0"/>
                </a:lnTo>
                <a:lnTo>
                  <a:pt x="3356765" y="4310453"/>
                </a:lnTo>
                <a:lnTo>
                  <a:pt x="0" y="4310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801" name="Freeform 7"/>
          <p:cNvSpPr/>
          <p:nvPr/>
        </p:nvSpPr>
        <p:spPr>
          <a:xfrm>
            <a:off x="-1756168" y="4898404"/>
            <a:ext cx="3716997" cy="4773030"/>
          </a:xfrm>
          <a:custGeom>
            <a:avLst/>
            <a:gdLst/>
            <a:ahLst/>
            <a:cxnLst/>
            <a:rect l="l" t="t" r="r" b="b"/>
            <a:pathLst>
              <a:path w="3716997" h="4773030">
                <a:moveTo>
                  <a:pt x="0" y="0"/>
                </a:moveTo>
                <a:lnTo>
                  <a:pt x="3716997" y="0"/>
                </a:lnTo>
                <a:lnTo>
                  <a:pt x="3716997" y="4773030"/>
                </a:lnTo>
                <a:lnTo>
                  <a:pt x="0" y="477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802" name="Freeform 8"/>
          <p:cNvSpPr/>
          <p:nvPr/>
        </p:nvSpPr>
        <p:spPr>
          <a:xfrm flipH="1">
            <a:off x="15764817" y="-462046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2988966" y="0"/>
                </a:moveTo>
                <a:lnTo>
                  <a:pt x="0" y="0"/>
                </a:lnTo>
                <a:lnTo>
                  <a:pt x="0" y="2981492"/>
                </a:lnTo>
                <a:lnTo>
                  <a:pt x="2988966" y="2981492"/>
                </a:lnTo>
                <a:lnTo>
                  <a:pt x="29889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803" name="Freeform 9"/>
          <p:cNvSpPr/>
          <p:nvPr/>
        </p:nvSpPr>
        <p:spPr>
          <a:xfrm rot="-5400000">
            <a:off x="-465783" y="7767554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6" y="0"/>
                </a:lnTo>
                <a:lnTo>
                  <a:pt x="2988966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4" name="Group 10"/>
          <p:cNvGrpSpPr/>
          <p:nvPr/>
        </p:nvGrpSpPr>
        <p:grpSpPr>
          <a:xfrm>
            <a:off x="10783804" y="1515615"/>
            <a:ext cx="7154603" cy="8771385"/>
            <a:chOff x="0" y="0"/>
            <a:chExt cx="5162550" cy="6329172"/>
          </a:xfrm>
        </p:grpSpPr>
        <p:sp>
          <p:nvSpPr>
            <p:cNvPr id="1048804" name="Freeform 11"/>
            <p:cNvSpPr/>
            <p:nvPr/>
          </p:nvSpPr>
          <p:spPr>
            <a:xfrm>
              <a:off x="-34" y="69"/>
              <a:ext cx="5162590" cy="6329203"/>
            </a:xfrm>
            <a:custGeom>
              <a:avLst/>
              <a:gdLst/>
              <a:ahLst/>
              <a:cxnLst/>
              <a:rect l="l" t="t" r="r" b="b"/>
              <a:pathLst>
                <a:path w="5162590" h="6329203">
                  <a:moveTo>
                    <a:pt x="5128040" y="2459159"/>
                  </a:moveTo>
                  <a:cubicBezTo>
                    <a:pt x="4769265" y="3627051"/>
                    <a:pt x="4319685" y="4767257"/>
                    <a:pt x="3797207" y="5871522"/>
                  </a:cubicBezTo>
                  <a:cubicBezTo>
                    <a:pt x="3696115" y="6085263"/>
                    <a:pt x="3464213" y="6223947"/>
                    <a:pt x="3247678" y="6294051"/>
                  </a:cubicBezTo>
                  <a:cubicBezTo>
                    <a:pt x="3011077" y="6370632"/>
                    <a:pt x="2752632" y="6314117"/>
                    <a:pt x="2539145" y="6201341"/>
                  </a:cubicBezTo>
                  <a:cubicBezTo>
                    <a:pt x="2340263" y="6096312"/>
                    <a:pt x="2175290" y="5865172"/>
                    <a:pt x="2116616" y="5651812"/>
                  </a:cubicBezTo>
                  <a:cubicBezTo>
                    <a:pt x="2047528" y="5401114"/>
                    <a:pt x="2101630" y="5170863"/>
                    <a:pt x="2209326" y="4943279"/>
                  </a:cubicBezTo>
                  <a:cubicBezTo>
                    <a:pt x="2290479" y="4771702"/>
                    <a:pt x="2369473" y="4599109"/>
                    <a:pt x="2446562" y="4425754"/>
                  </a:cubicBezTo>
                  <a:cubicBezTo>
                    <a:pt x="2358551" y="4475030"/>
                    <a:pt x="2270413" y="4524052"/>
                    <a:pt x="2181894" y="4572312"/>
                  </a:cubicBezTo>
                  <a:cubicBezTo>
                    <a:pt x="1787305" y="4787704"/>
                    <a:pt x="1384334" y="4974140"/>
                    <a:pt x="925356" y="4975918"/>
                  </a:cubicBezTo>
                  <a:cubicBezTo>
                    <a:pt x="347379" y="4978331"/>
                    <a:pt x="-143984" y="4383971"/>
                    <a:pt x="38769" y="3812090"/>
                  </a:cubicBezTo>
                  <a:cubicBezTo>
                    <a:pt x="478951" y="2434902"/>
                    <a:pt x="1410750" y="1334320"/>
                    <a:pt x="2353725" y="269933"/>
                  </a:cubicBezTo>
                  <a:cubicBezTo>
                    <a:pt x="2515142" y="87688"/>
                    <a:pt x="2768634" y="11107"/>
                    <a:pt x="3003838" y="693"/>
                  </a:cubicBezTo>
                  <a:cubicBezTo>
                    <a:pt x="3248694" y="-10229"/>
                    <a:pt x="3478818" y="109151"/>
                    <a:pt x="3653951" y="269933"/>
                  </a:cubicBezTo>
                  <a:cubicBezTo>
                    <a:pt x="3823115" y="425254"/>
                    <a:pt x="3923191" y="694621"/>
                    <a:pt x="3923191" y="920046"/>
                  </a:cubicBezTo>
                  <a:cubicBezTo>
                    <a:pt x="3923191" y="1110419"/>
                    <a:pt x="3861342" y="1280980"/>
                    <a:pt x="3760504" y="1432364"/>
                  </a:cubicBezTo>
                  <a:cubicBezTo>
                    <a:pt x="3766092" y="1428427"/>
                    <a:pt x="3771680" y="1424617"/>
                    <a:pt x="3777268" y="1420680"/>
                  </a:cubicBezTo>
                  <a:cubicBezTo>
                    <a:pt x="3940717" y="1306634"/>
                    <a:pt x="4173127" y="1285933"/>
                    <a:pt x="4363500" y="1311587"/>
                  </a:cubicBezTo>
                  <a:cubicBezTo>
                    <a:pt x="4528854" y="1333812"/>
                    <a:pt x="4666268" y="1390454"/>
                    <a:pt x="4798348" y="1492562"/>
                  </a:cubicBezTo>
                  <a:cubicBezTo>
                    <a:pt x="5080415" y="1710367"/>
                    <a:pt x="5236244" y="2106861"/>
                    <a:pt x="5128040" y="2459159"/>
                  </a:cubicBezTo>
                  <a:close/>
                </a:path>
              </a:pathLst>
            </a:custGeom>
            <a:blipFill>
              <a:blip r:embed="rId6"/>
              <a:stretch>
                <a:fillRect t="-428" b="-428"/>
              </a:stretch>
            </a:blipFill>
          </p:spPr>
        </p:sp>
      </p:grpSp>
      <p:sp>
        <p:nvSpPr>
          <p:cNvPr id="1048805" name="TextBox 12"/>
          <p:cNvSpPr txBox="1"/>
          <p:nvPr/>
        </p:nvSpPr>
        <p:spPr>
          <a:xfrm>
            <a:off x="1960829" y="1869129"/>
            <a:ext cx="8168793" cy="1175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45"/>
              </a:lnSpc>
            </a:pPr>
            <a:r>
              <a:rPr lang="en-US" sz="4500" b="1">
                <a:solidFill>
                  <a:srgbClr val="5170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PIANKOLINA – PRZEPIS </a:t>
            </a:r>
          </a:p>
          <a:p>
            <a:pPr marL="0" lvl="0" indent="0" algn="ctr">
              <a:lnSpc>
                <a:spcPts val="4545"/>
              </a:lnSpc>
            </a:pPr>
            <a:r>
              <a:rPr lang="en-US" sz="4500" b="1">
                <a:solidFill>
                  <a:srgbClr val="5170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 CHARAKTERYSTYKA</a:t>
            </a:r>
          </a:p>
        </p:txBody>
      </p:sp>
      <p:sp>
        <p:nvSpPr>
          <p:cNvPr id="1048806" name="TextBox 13"/>
          <p:cNvSpPr txBox="1"/>
          <p:nvPr/>
        </p:nvSpPr>
        <p:spPr>
          <a:xfrm>
            <a:off x="102330" y="3337824"/>
            <a:ext cx="10681473" cy="646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42"/>
              </a:lnSpc>
            </a:pPr>
            <a:r>
              <a:rPr lang="en-US" sz="3263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Piankolina to jedna z najpopularniejszych mas sensoplastycznych, łatwa do przygotowania </a:t>
            </a:r>
          </a:p>
          <a:p>
            <a:pPr marL="0" lvl="0" indent="0" algn="ctr">
              <a:lnSpc>
                <a:spcPts val="4242"/>
              </a:lnSpc>
            </a:pPr>
            <a:r>
              <a:rPr lang="en-US" sz="3263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 domu lub w placówce. </a:t>
            </a:r>
          </a:p>
          <a:p>
            <a:pPr marL="0" lvl="0" indent="0" algn="ctr">
              <a:lnSpc>
                <a:spcPts val="4242"/>
              </a:lnSpc>
            </a:pPr>
            <a:r>
              <a:rPr lang="en-US" sz="3263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Składniki: 1 kg mąki ziemniaczanej, pianka do golenia oraz odrobina płynu do naczyń</a:t>
            </a:r>
          </a:p>
          <a:p>
            <a:pPr marL="0" lvl="0" indent="0" algn="ctr">
              <a:lnSpc>
                <a:spcPts val="4242"/>
              </a:lnSpc>
            </a:pPr>
            <a:r>
              <a:rPr lang="en-US" sz="3263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(najlepiej bezbarwnego). </a:t>
            </a:r>
          </a:p>
          <a:p>
            <a:pPr marL="0" lvl="0" indent="0" algn="ctr">
              <a:lnSpc>
                <a:spcPts val="4242"/>
              </a:lnSpc>
            </a:pPr>
            <a:r>
              <a:rPr lang="en-US" sz="3263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Wszystkie składniki należy połączyć i wymieszać do uzyskania jednolitej konsystencji. Dla wzbogacenia efektu wizualnego można dodać barwniki spożywcze lub brokat. Masa jest miękka, puszysta</a:t>
            </a:r>
          </a:p>
          <a:p>
            <a:pPr marL="0" lvl="0" indent="0" algn="ctr">
              <a:lnSpc>
                <a:spcPts val="4242"/>
              </a:lnSpc>
            </a:pPr>
            <a:r>
              <a:rPr lang="en-US" sz="3263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i przyjemna w dotyku, co zachęca dzieci do swobodnej eksploracji i twórczej zabawy.</a:t>
            </a:r>
          </a:p>
        </p:txBody>
      </p:sp>
      <p:sp>
        <p:nvSpPr>
          <p:cNvPr id="1048807" name="TextBox 14"/>
          <p:cNvSpPr txBox="1"/>
          <p:nvPr/>
        </p:nvSpPr>
        <p:spPr>
          <a:xfrm>
            <a:off x="374343" y="168455"/>
            <a:ext cx="17539315" cy="744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79"/>
              </a:lnSpc>
            </a:pPr>
            <a:r>
              <a:rPr lang="en-US" sz="4369" b="1" spc="-8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Przykłady mas wykorzystywanych na zajęciach z sensoplastyki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2"/>
          <p:cNvGrpSpPr/>
          <p:nvPr/>
        </p:nvGrpSpPr>
        <p:grpSpPr>
          <a:xfrm>
            <a:off x="0" y="1082585"/>
            <a:ext cx="7154603" cy="8771385"/>
            <a:chOff x="0" y="0"/>
            <a:chExt cx="5162550" cy="6329172"/>
          </a:xfrm>
        </p:grpSpPr>
        <p:sp>
          <p:nvSpPr>
            <p:cNvPr id="1048808" name="Freeform 3"/>
            <p:cNvSpPr/>
            <p:nvPr/>
          </p:nvSpPr>
          <p:spPr>
            <a:xfrm>
              <a:off x="-34" y="69"/>
              <a:ext cx="5162590" cy="6329203"/>
            </a:xfrm>
            <a:custGeom>
              <a:avLst/>
              <a:gdLst/>
              <a:ahLst/>
              <a:cxnLst/>
              <a:rect l="l" t="t" r="r" b="b"/>
              <a:pathLst>
                <a:path w="5162590" h="6329203">
                  <a:moveTo>
                    <a:pt x="5128040" y="2459159"/>
                  </a:moveTo>
                  <a:cubicBezTo>
                    <a:pt x="4769265" y="3627051"/>
                    <a:pt x="4319685" y="4767257"/>
                    <a:pt x="3797207" y="5871522"/>
                  </a:cubicBezTo>
                  <a:cubicBezTo>
                    <a:pt x="3696115" y="6085263"/>
                    <a:pt x="3464213" y="6223947"/>
                    <a:pt x="3247678" y="6294051"/>
                  </a:cubicBezTo>
                  <a:cubicBezTo>
                    <a:pt x="3011077" y="6370632"/>
                    <a:pt x="2752632" y="6314117"/>
                    <a:pt x="2539145" y="6201341"/>
                  </a:cubicBezTo>
                  <a:cubicBezTo>
                    <a:pt x="2340263" y="6096312"/>
                    <a:pt x="2175290" y="5865172"/>
                    <a:pt x="2116616" y="5651812"/>
                  </a:cubicBezTo>
                  <a:cubicBezTo>
                    <a:pt x="2047528" y="5401114"/>
                    <a:pt x="2101630" y="5170863"/>
                    <a:pt x="2209326" y="4943279"/>
                  </a:cubicBezTo>
                  <a:cubicBezTo>
                    <a:pt x="2290479" y="4771702"/>
                    <a:pt x="2369473" y="4599109"/>
                    <a:pt x="2446562" y="4425754"/>
                  </a:cubicBezTo>
                  <a:cubicBezTo>
                    <a:pt x="2358551" y="4475030"/>
                    <a:pt x="2270413" y="4524052"/>
                    <a:pt x="2181894" y="4572312"/>
                  </a:cubicBezTo>
                  <a:cubicBezTo>
                    <a:pt x="1787305" y="4787704"/>
                    <a:pt x="1384334" y="4974140"/>
                    <a:pt x="925356" y="4975918"/>
                  </a:cubicBezTo>
                  <a:cubicBezTo>
                    <a:pt x="347379" y="4978331"/>
                    <a:pt x="-143984" y="4383971"/>
                    <a:pt x="38769" y="3812090"/>
                  </a:cubicBezTo>
                  <a:cubicBezTo>
                    <a:pt x="478951" y="2434902"/>
                    <a:pt x="1410750" y="1334320"/>
                    <a:pt x="2353725" y="269933"/>
                  </a:cubicBezTo>
                  <a:cubicBezTo>
                    <a:pt x="2515142" y="87688"/>
                    <a:pt x="2768634" y="11107"/>
                    <a:pt x="3003838" y="693"/>
                  </a:cubicBezTo>
                  <a:cubicBezTo>
                    <a:pt x="3248694" y="-10229"/>
                    <a:pt x="3478818" y="109151"/>
                    <a:pt x="3653951" y="269933"/>
                  </a:cubicBezTo>
                  <a:cubicBezTo>
                    <a:pt x="3823115" y="425254"/>
                    <a:pt x="3923191" y="694621"/>
                    <a:pt x="3923191" y="920046"/>
                  </a:cubicBezTo>
                  <a:cubicBezTo>
                    <a:pt x="3923191" y="1110419"/>
                    <a:pt x="3861342" y="1280980"/>
                    <a:pt x="3760504" y="1432364"/>
                  </a:cubicBezTo>
                  <a:cubicBezTo>
                    <a:pt x="3766092" y="1428427"/>
                    <a:pt x="3771680" y="1424617"/>
                    <a:pt x="3777268" y="1420680"/>
                  </a:cubicBezTo>
                  <a:cubicBezTo>
                    <a:pt x="3940717" y="1306634"/>
                    <a:pt x="4173127" y="1285933"/>
                    <a:pt x="4363500" y="1311587"/>
                  </a:cubicBezTo>
                  <a:cubicBezTo>
                    <a:pt x="4528854" y="1333812"/>
                    <a:pt x="4666268" y="1390454"/>
                    <a:pt x="4798348" y="1492562"/>
                  </a:cubicBezTo>
                  <a:cubicBezTo>
                    <a:pt x="5080415" y="1710367"/>
                    <a:pt x="5236244" y="2106861"/>
                    <a:pt x="5128040" y="2459159"/>
                  </a:cubicBezTo>
                  <a:close/>
                </a:path>
              </a:pathLst>
            </a:custGeom>
            <a:blipFill>
              <a:blip r:embed="rId2"/>
              <a:stretch>
                <a:fillRect t="-428" b="-428"/>
              </a:stretch>
            </a:blipFill>
          </p:spPr>
        </p:sp>
      </p:grpSp>
      <p:sp>
        <p:nvSpPr>
          <p:cNvPr id="1048809" name="Freeform 4"/>
          <p:cNvSpPr/>
          <p:nvPr/>
        </p:nvSpPr>
        <p:spPr>
          <a:xfrm>
            <a:off x="-465783" y="5468277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810" name="Freeform 5"/>
          <p:cNvSpPr/>
          <p:nvPr/>
        </p:nvSpPr>
        <p:spPr>
          <a:xfrm>
            <a:off x="-2013680" y="82296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811" name="Freeform 6"/>
          <p:cNvSpPr/>
          <p:nvPr/>
        </p:nvSpPr>
        <p:spPr>
          <a:xfrm>
            <a:off x="-1678383" y="513690"/>
            <a:ext cx="3356765" cy="4310453"/>
          </a:xfrm>
          <a:custGeom>
            <a:avLst/>
            <a:gdLst/>
            <a:ahLst/>
            <a:cxnLst/>
            <a:rect l="l" t="t" r="r" b="b"/>
            <a:pathLst>
              <a:path w="3356765" h="4310453">
                <a:moveTo>
                  <a:pt x="0" y="0"/>
                </a:moveTo>
                <a:lnTo>
                  <a:pt x="3356766" y="0"/>
                </a:lnTo>
                <a:lnTo>
                  <a:pt x="3356766" y="4310453"/>
                </a:lnTo>
                <a:lnTo>
                  <a:pt x="0" y="43104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812" name="Freeform 7"/>
          <p:cNvSpPr/>
          <p:nvPr/>
        </p:nvSpPr>
        <p:spPr>
          <a:xfrm>
            <a:off x="-465783" y="-462046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6" y="0"/>
                </a:lnTo>
                <a:lnTo>
                  <a:pt x="2988966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48813" name="TextBox 8"/>
          <p:cNvSpPr txBox="1"/>
          <p:nvPr/>
        </p:nvSpPr>
        <p:spPr>
          <a:xfrm>
            <a:off x="7154603" y="510877"/>
            <a:ext cx="6929810" cy="1858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14"/>
              </a:lnSpc>
            </a:pPr>
            <a:r>
              <a:rPr lang="en-US" sz="4668" b="1">
                <a:solidFill>
                  <a:srgbClr val="5170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PIASEK KSIĘŻYCOWY </a:t>
            </a:r>
          </a:p>
          <a:p>
            <a:pPr marL="0" lvl="0" indent="0" algn="ctr">
              <a:lnSpc>
                <a:spcPts val="4916"/>
              </a:lnSpc>
            </a:pPr>
            <a:r>
              <a:rPr lang="en-US" sz="4868" b="1">
                <a:solidFill>
                  <a:srgbClr val="5170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 SZTUCZNY ŚNIEG – PRZEPISY</a:t>
            </a:r>
          </a:p>
        </p:txBody>
      </p:sp>
      <p:sp>
        <p:nvSpPr>
          <p:cNvPr id="1048814" name="TextBox 9"/>
          <p:cNvSpPr txBox="1"/>
          <p:nvPr/>
        </p:nvSpPr>
        <p:spPr>
          <a:xfrm>
            <a:off x="7526607" y="2611766"/>
            <a:ext cx="8128852" cy="1082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17"/>
              </a:lnSpc>
            </a:pPr>
            <a:r>
              <a:rPr lang="en-US" sz="3244" b="1" spc="-6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Dwie popularne masy sensoryczne</a:t>
            </a:r>
          </a:p>
          <a:p>
            <a:pPr marL="0" lvl="0" indent="0" algn="l">
              <a:lnSpc>
                <a:spcPts val="4217"/>
              </a:lnSpc>
            </a:pPr>
            <a:r>
              <a:rPr lang="en-US" sz="3244" b="1" spc="-6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do twórczej zabawy</a:t>
            </a:r>
          </a:p>
        </p:txBody>
      </p:sp>
      <p:sp>
        <p:nvSpPr>
          <p:cNvPr id="1048815" name="Freeform 10"/>
          <p:cNvSpPr/>
          <p:nvPr/>
        </p:nvSpPr>
        <p:spPr>
          <a:xfrm>
            <a:off x="13469469" y="-221663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816" name="Freeform 11"/>
          <p:cNvSpPr/>
          <p:nvPr/>
        </p:nvSpPr>
        <p:spPr>
          <a:xfrm>
            <a:off x="16274320" y="-20574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817" name="Freeform 12"/>
          <p:cNvSpPr/>
          <p:nvPr/>
        </p:nvSpPr>
        <p:spPr>
          <a:xfrm>
            <a:off x="16584683" y="4898404"/>
            <a:ext cx="3716997" cy="4773030"/>
          </a:xfrm>
          <a:custGeom>
            <a:avLst/>
            <a:gdLst/>
            <a:ahLst/>
            <a:cxnLst/>
            <a:rect l="l" t="t" r="r" b="b"/>
            <a:pathLst>
              <a:path w="3716997" h="4773030">
                <a:moveTo>
                  <a:pt x="0" y="0"/>
                </a:moveTo>
                <a:lnTo>
                  <a:pt x="3716997" y="0"/>
                </a:lnTo>
                <a:lnTo>
                  <a:pt x="3716997" y="4773030"/>
                </a:lnTo>
                <a:lnTo>
                  <a:pt x="0" y="47730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818" name="Freeform 13"/>
          <p:cNvSpPr/>
          <p:nvPr/>
        </p:nvSpPr>
        <p:spPr>
          <a:xfrm rot="-10800000">
            <a:off x="15874334" y="7767554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5" y="0"/>
                </a:lnTo>
                <a:lnTo>
                  <a:pt x="2988965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48819" name="TextBox 14"/>
          <p:cNvSpPr txBox="1"/>
          <p:nvPr/>
        </p:nvSpPr>
        <p:spPr>
          <a:xfrm>
            <a:off x="8503834" y="4055677"/>
            <a:ext cx="4965634" cy="549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13"/>
              </a:lnSpc>
            </a:pPr>
            <a:r>
              <a:rPr lang="en-US" sz="3240" b="1" spc="-6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Piasek księżycowy</a:t>
            </a:r>
          </a:p>
        </p:txBody>
      </p:sp>
      <p:sp>
        <p:nvSpPr>
          <p:cNvPr id="1048820" name="TextBox 15"/>
          <p:cNvSpPr txBox="1"/>
          <p:nvPr/>
        </p:nvSpPr>
        <p:spPr>
          <a:xfrm>
            <a:off x="7902131" y="4843193"/>
            <a:ext cx="6182282" cy="1615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2"/>
              </a:lnSpc>
            </a:pPr>
            <a:r>
              <a:rPr lang="en-US" sz="3263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8 szklanek mąki</a:t>
            </a:r>
          </a:p>
          <a:p>
            <a:pPr marL="0" lvl="0" indent="0" algn="l">
              <a:lnSpc>
                <a:spcPts val="4242"/>
              </a:lnSpc>
            </a:pPr>
            <a:r>
              <a:rPr lang="en-US" sz="3263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 szklanki oleju</a:t>
            </a:r>
          </a:p>
          <a:p>
            <a:pPr marL="0" lvl="0" indent="0" algn="l">
              <a:lnSpc>
                <a:spcPts val="4242"/>
              </a:lnSpc>
            </a:pPr>
            <a:r>
              <a:rPr lang="en-US" sz="3263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Barwnik lub kolorowa kreda</a:t>
            </a:r>
          </a:p>
        </p:txBody>
      </p:sp>
      <p:sp>
        <p:nvSpPr>
          <p:cNvPr id="1048821" name="TextBox 16"/>
          <p:cNvSpPr txBox="1"/>
          <p:nvPr/>
        </p:nvSpPr>
        <p:spPr>
          <a:xfrm>
            <a:off x="10426696" y="7464283"/>
            <a:ext cx="4621150" cy="549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13"/>
              </a:lnSpc>
            </a:pPr>
            <a:r>
              <a:rPr lang="en-US" sz="3240" b="1" spc="-6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Sztuczny śnieg</a:t>
            </a:r>
          </a:p>
        </p:txBody>
      </p:sp>
      <p:sp>
        <p:nvSpPr>
          <p:cNvPr id="1048822" name="TextBox 17"/>
          <p:cNvSpPr txBox="1"/>
          <p:nvPr/>
        </p:nvSpPr>
        <p:spPr>
          <a:xfrm>
            <a:off x="9147158" y="8172450"/>
            <a:ext cx="8644622" cy="1615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2"/>
              </a:lnSpc>
            </a:pPr>
            <a:r>
              <a:rPr lang="en-US" sz="3263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8 opakowań sody oczyszczonej</a:t>
            </a:r>
          </a:p>
          <a:p>
            <a:pPr marL="0" lvl="0" indent="0" algn="l">
              <a:lnSpc>
                <a:spcPts val="4242"/>
              </a:lnSpc>
            </a:pPr>
            <a:r>
              <a:rPr lang="en-US" sz="3263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 pianka do golenia</a:t>
            </a:r>
          </a:p>
          <a:p>
            <a:pPr marL="0" lvl="0" indent="0" algn="l">
              <a:lnSpc>
                <a:spcPts val="4242"/>
              </a:lnSpc>
            </a:pPr>
            <a:r>
              <a:rPr lang="en-US" sz="3263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Mieszanie i chłodzenie w lodówce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3" name="Freeform 2"/>
          <p:cNvSpPr/>
          <p:nvPr/>
        </p:nvSpPr>
        <p:spPr>
          <a:xfrm>
            <a:off x="13681856" y="5468277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824" name="Freeform 3"/>
          <p:cNvSpPr/>
          <p:nvPr/>
        </p:nvSpPr>
        <p:spPr>
          <a:xfrm>
            <a:off x="0" y="-221663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825" name="Freeform 4"/>
          <p:cNvSpPr/>
          <p:nvPr/>
        </p:nvSpPr>
        <p:spPr>
          <a:xfrm>
            <a:off x="15874334" y="82296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826" name="Freeform 5"/>
          <p:cNvSpPr/>
          <p:nvPr/>
        </p:nvSpPr>
        <p:spPr>
          <a:xfrm>
            <a:off x="-2013680" y="-20574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827" name="Freeform 6"/>
          <p:cNvSpPr/>
          <p:nvPr/>
        </p:nvSpPr>
        <p:spPr>
          <a:xfrm>
            <a:off x="16544929" y="513690"/>
            <a:ext cx="3356765" cy="4310453"/>
          </a:xfrm>
          <a:custGeom>
            <a:avLst/>
            <a:gdLst/>
            <a:ahLst/>
            <a:cxnLst/>
            <a:rect l="l" t="t" r="r" b="b"/>
            <a:pathLst>
              <a:path w="3356765" h="4310453">
                <a:moveTo>
                  <a:pt x="0" y="0"/>
                </a:moveTo>
                <a:lnTo>
                  <a:pt x="3356765" y="0"/>
                </a:lnTo>
                <a:lnTo>
                  <a:pt x="3356765" y="4310453"/>
                </a:lnTo>
                <a:lnTo>
                  <a:pt x="0" y="4310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828" name="Freeform 7"/>
          <p:cNvSpPr/>
          <p:nvPr/>
        </p:nvSpPr>
        <p:spPr>
          <a:xfrm>
            <a:off x="-1756168" y="4898404"/>
            <a:ext cx="3716997" cy="4773030"/>
          </a:xfrm>
          <a:custGeom>
            <a:avLst/>
            <a:gdLst/>
            <a:ahLst/>
            <a:cxnLst/>
            <a:rect l="l" t="t" r="r" b="b"/>
            <a:pathLst>
              <a:path w="3716997" h="4773030">
                <a:moveTo>
                  <a:pt x="0" y="0"/>
                </a:moveTo>
                <a:lnTo>
                  <a:pt x="3716997" y="0"/>
                </a:lnTo>
                <a:lnTo>
                  <a:pt x="3716997" y="4773030"/>
                </a:lnTo>
                <a:lnTo>
                  <a:pt x="0" y="477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829" name="Freeform 8"/>
          <p:cNvSpPr/>
          <p:nvPr/>
        </p:nvSpPr>
        <p:spPr>
          <a:xfrm flipH="1">
            <a:off x="15764817" y="-462046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2988966" y="0"/>
                </a:moveTo>
                <a:lnTo>
                  <a:pt x="0" y="0"/>
                </a:lnTo>
                <a:lnTo>
                  <a:pt x="0" y="2981492"/>
                </a:lnTo>
                <a:lnTo>
                  <a:pt x="2988966" y="2981492"/>
                </a:lnTo>
                <a:lnTo>
                  <a:pt x="29889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830" name="Freeform 9"/>
          <p:cNvSpPr/>
          <p:nvPr/>
        </p:nvSpPr>
        <p:spPr>
          <a:xfrm rot="-5400000">
            <a:off x="-465783" y="7767554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6" y="0"/>
                </a:lnTo>
                <a:lnTo>
                  <a:pt x="2988966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8" name="Group 10"/>
          <p:cNvGrpSpPr/>
          <p:nvPr/>
        </p:nvGrpSpPr>
        <p:grpSpPr>
          <a:xfrm>
            <a:off x="9079928" y="900049"/>
            <a:ext cx="7656705" cy="9386951"/>
            <a:chOff x="0" y="0"/>
            <a:chExt cx="5162550" cy="6329172"/>
          </a:xfrm>
        </p:grpSpPr>
        <p:sp>
          <p:nvSpPr>
            <p:cNvPr id="1048831" name="Freeform 11"/>
            <p:cNvSpPr/>
            <p:nvPr/>
          </p:nvSpPr>
          <p:spPr>
            <a:xfrm>
              <a:off x="-34" y="69"/>
              <a:ext cx="5162590" cy="6329203"/>
            </a:xfrm>
            <a:custGeom>
              <a:avLst/>
              <a:gdLst/>
              <a:ahLst/>
              <a:cxnLst/>
              <a:rect l="l" t="t" r="r" b="b"/>
              <a:pathLst>
                <a:path w="5162590" h="6329203">
                  <a:moveTo>
                    <a:pt x="5128040" y="2459159"/>
                  </a:moveTo>
                  <a:cubicBezTo>
                    <a:pt x="4769265" y="3627051"/>
                    <a:pt x="4319685" y="4767257"/>
                    <a:pt x="3797207" y="5871522"/>
                  </a:cubicBezTo>
                  <a:cubicBezTo>
                    <a:pt x="3696115" y="6085263"/>
                    <a:pt x="3464213" y="6223947"/>
                    <a:pt x="3247678" y="6294051"/>
                  </a:cubicBezTo>
                  <a:cubicBezTo>
                    <a:pt x="3011077" y="6370632"/>
                    <a:pt x="2752632" y="6314117"/>
                    <a:pt x="2539145" y="6201341"/>
                  </a:cubicBezTo>
                  <a:cubicBezTo>
                    <a:pt x="2340263" y="6096312"/>
                    <a:pt x="2175290" y="5865172"/>
                    <a:pt x="2116616" y="5651812"/>
                  </a:cubicBezTo>
                  <a:cubicBezTo>
                    <a:pt x="2047528" y="5401114"/>
                    <a:pt x="2101630" y="5170863"/>
                    <a:pt x="2209326" y="4943279"/>
                  </a:cubicBezTo>
                  <a:cubicBezTo>
                    <a:pt x="2290479" y="4771702"/>
                    <a:pt x="2369473" y="4599109"/>
                    <a:pt x="2446562" y="4425754"/>
                  </a:cubicBezTo>
                  <a:cubicBezTo>
                    <a:pt x="2358551" y="4475030"/>
                    <a:pt x="2270413" y="4524052"/>
                    <a:pt x="2181894" y="4572312"/>
                  </a:cubicBezTo>
                  <a:cubicBezTo>
                    <a:pt x="1787305" y="4787704"/>
                    <a:pt x="1384334" y="4974140"/>
                    <a:pt x="925356" y="4975918"/>
                  </a:cubicBezTo>
                  <a:cubicBezTo>
                    <a:pt x="347379" y="4978331"/>
                    <a:pt x="-143984" y="4383971"/>
                    <a:pt x="38769" y="3812090"/>
                  </a:cubicBezTo>
                  <a:cubicBezTo>
                    <a:pt x="478951" y="2434902"/>
                    <a:pt x="1410750" y="1334320"/>
                    <a:pt x="2353725" y="269933"/>
                  </a:cubicBezTo>
                  <a:cubicBezTo>
                    <a:pt x="2515142" y="87688"/>
                    <a:pt x="2768634" y="11107"/>
                    <a:pt x="3003838" y="693"/>
                  </a:cubicBezTo>
                  <a:cubicBezTo>
                    <a:pt x="3248694" y="-10229"/>
                    <a:pt x="3478818" y="109151"/>
                    <a:pt x="3653951" y="269933"/>
                  </a:cubicBezTo>
                  <a:cubicBezTo>
                    <a:pt x="3823115" y="425254"/>
                    <a:pt x="3923191" y="694621"/>
                    <a:pt x="3923191" y="920046"/>
                  </a:cubicBezTo>
                  <a:cubicBezTo>
                    <a:pt x="3923191" y="1110419"/>
                    <a:pt x="3861342" y="1280980"/>
                    <a:pt x="3760504" y="1432364"/>
                  </a:cubicBezTo>
                  <a:cubicBezTo>
                    <a:pt x="3766092" y="1428427"/>
                    <a:pt x="3771680" y="1424617"/>
                    <a:pt x="3777268" y="1420680"/>
                  </a:cubicBezTo>
                  <a:cubicBezTo>
                    <a:pt x="3940717" y="1306634"/>
                    <a:pt x="4173127" y="1285933"/>
                    <a:pt x="4363500" y="1311587"/>
                  </a:cubicBezTo>
                  <a:cubicBezTo>
                    <a:pt x="4528854" y="1333812"/>
                    <a:pt x="4666268" y="1390454"/>
                    <a:pt x="4798348" y="1492562"/>
                  </a:cubicBezTo>
                  <a:cubicBezTo>
                    <a:pt x="5080415" y="1710367"/>
                    <a:pt x="5236244" y="2106861"/>
                    <a:pt x="5128040" y="2459159"/>
                  </a:cubicBezTo>
                  <a:close/>
                </a:path>
              </a:pathLst>
            </a:custGeom>
            <a:blipFill>
              <a:blip r:embed="rId6"/>
              <a:stretch>
                <a:fillRect t="-428" b="-428"/>
              </a:stretch>
            </a:blipFill>
          </p:spPr>
        </p:sp>
      </p:grpSp>
      <p:sp>
        <p:nvSpPr>
          <p:cNvPr id="1048832" name="TextBox 12"/>
          <p:cNvSpPr txBox="1"/>
          <p:nvPr/>
        </p:nvSpPr>
        <p:spPr>
          <a:xfrm>
            <a:off x="844897" y="980381"/>
            <a:ext cx="9097866" cy="1438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84"/>
              </a:lnSpc>
            </a:pPr>
            <a:r>
              <a:rPr lang="en-US" sz="5529" b="1">
                <a:solidFill>
                  <a:srgbClr val="5170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ŚNIEG Z PIELUCHY – PRZEPIS I WŁAŚCIWOŚCI</a:t>
            </a:r>
          </a:p>
        </p:txBody>
      </p:sp>
      <p:sp>
        <p:nvSpPr>
          <p:cNvPr id="1048833" name="TextBox 13"/>
          <p:cNvSpPr txBox="1"/>
          <p:nvPr/>
        </p:nvSpPr>
        <p:spPr>
          <a:xfrm>
            <a:off x="1028700" y="2994209"/>
            <a:ext cx="7895464" cy="1616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3"/>
              </a:lnSpc>
            </a:pPr>
            <a:r>
              <a:rPr lang="en-US" sz="3264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Składniki: woda, kilka pieluch pampersów, barwnik, brokat, bibuła. Superchłonny żel daje konsystencję prawdziwego śniegu.</a:t>
            </a:r>
          </a:p>
        </p:txBody>
      </p:sp>
      <p:sp>
        <p:nvSpPr>
          <p:cNvPr id="1048834" name="TextBox 14"/>
          <p:cNvSpPr txBox="1"/>
          <p:nvPr/>
        </p:nvSpPr>
        <p:spPr>
          <a:xfrm>
            <a:off x="1028700" y="5228591"/>
            <a:ext cx="7895464" cy="2693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2"/>
              </a:lnSpc>
              <a:spcBef>
                <a:spcPct val="0"/>
              </a:spcBef>
            </a:pPr>
            <a:r>
              <a:rPr lang="en-US" sz="3263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Z pieluch do miski wysypać drobne kuleczki (superchłonny żel), zalać wodą, dodać barwnik i uzyskamy kolorowy śnieg. Masa swoją konsystencją przypomina prawdziwy śnieg.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2"/>
          <p:cNvGrpSpPr/>
          <p:nvPr/>
        </p:nvGrpSpPr>
        <p:grpSpPr>
          <a:xfrm>
            <a:off x="485725" y="-907790"/>
            <a:ext cx="7154603" cy="8771385"/>
            <a:chOff x="0" y="0"/>
            <a:chExt cx="5162550" cy="6329172"/>
          </a:xfrm>
        </p:grpSpPr>
        <p:sp>
          <p:nvSpPr>
            <p:cNvPr id="1048835" name="Freeform 3"/>
            <p:cNvSpPr/>
            <p:nvPr/>
          </p:nvSpPr>
          <p:spPr>
            <a:xfrm>
              <a:off x="-34" y="69"/>
              <a:ext cx="5162590" cy="6329203"/>
            </a:xfrm>
            <a:custGeom>
              <a:avLst/>
              <a:gdLst/>
              <a:ahLst/>
              <a:cxnLst/>
              <a:rect l="l" t="t" r="r" b="b"/>
              <a:pathLst>
                <a:path w="5162590" h="6329203">
                  <a:moveTo>
                    <a:pt x="5128040" y="2459159"/>
                  </a:moveTo>
                  <a:cubicBezTo>
                    <a:pt x="4769265" y="3627051"/>
                    <a:pt x="4319685" y="4767257"/>
                    <a:pt x="3797207" y="5871522"/>
                  </a:cubicBezTo>
                  <a:cubicBezTo>
                    <a:pt x="3696115" y="6085263"/>
                    <a:pt x="3464213" y="6223947"/>
                    <a:pt x="3247678" y="6294051"/>
                  </a:cubicBezTo>
                  <a:cubicBezTo>
                    <a:pt x="3011077" y="6370632"/>
                    <a:pt x="2752632" y="6314117"/>
                    <a:pt x="2539145" y="6201341"/>
                  </a:cubicBezTo>
                  <a:cubicBezTo>
                    <a:pt x="2340263" y="6096312"/>
                    <a:pt x="2175290" y="5865172"/>
                    <a:pt x="2116616" y="5651812"/>
                  </a:cubicBezTo>
                  <a:cubicBezTo>
                    <a:pt x="2047528" y="5401114"/>
                    <a:pt x="2101630" y="5170863"/>
                    <a:pt x="2209326" y="4943279"/>
                  </a:cubicBezTo>
                  <a:cubicBezTo>
                    <a:pt x="2290479" y="4771702"/>
                    <a:pt x="2369473" y="4599109"/>
                    <a:pt x="2446562" y="4425754"/>
                  </a:cubicBezTo>
                  <a:cubicBezTo>
                    <a:pt x="2358551" y="4475030"/>
                    <a:pt x="2270413" y="4524052"/>
                    <a:pt x="2181894" y="4572312"/>
                  </a:cubicBezTo>
                  <a:cubicBezTo>
                    <a:pt x="1787305" y="4787704"/>
                    <a:pt x="1384334" y="4974140"/>
                    <a:pt x="925356" y="4975918"/>
                  </a:cubicBezTo>
                  <a:cubicBezTo>
                    <a:pt x="347379" y="4978331"/>
                    <a:pt x="-143984" y="4383971"/>
                    <a:pt x="38769" y="3812090"/>
                  </a:cubicBezTo>
                  <a:cubicBezTo>
                    <a:pt x="478951" y="2434902"/>
                    <a:pt x="1410750" y="1334320"/>
                    <a:pt x="2353725" y="269933"/>
                  </a:cubicBezTo>
                  <a:cubicBezTo>
                    <a:pt x="2515142" y="87688"/>
                    <a:pt x="2768634" y="11107"/>
                    <a:pt x="3003838" y="693"/>
                  </a:cubicBezTo>
                  <a:cubicBezTo>
                    <a:pt x="3248694" y="-10229"/>
                    <a:pt x="3478818" y="109151"/>
                    <a:pt x="3653951" y="269933"/>
                  </a:cubicBezTo>
                  <a:cubicBezTo>
                    <a:pt x="3823115" y="425254"/>
                    <a:pt x="3923191" y="694621"/>
                    <a:pt x="3923191" y="920046"/>
                  </a:cubicBezTo>
                  <a:cubicBezTo>
                    <a:pt x="3923191" y="1110419"/>
                    <a:pt x="3861342" y="1280980"/>
                    <a:pt x="3760504" y="1432364"/>
                  </a:cubicBezTo>
                  <a:cubicBezTo>
                    <a:pt x="3766092" y="1428427"/>
                    <a:pt x="3771680" y="1424617"/>
                    <a:pt x="3777268" y="1420680"/>
                  </a:cubicBezTo>
                  <a:cubicBezTo>
                    <a:pt x="3940717" y="1306634"/>
                    <a:pt x="4173127" y="1285933"/>
                    <a:pt x="4363500" y="1311587"/>
                  </a:cubicBezTo>
                  <a:cubicBezTo>
                    <a:pt x="4528854" y="1333812"/>
                    <a:pt x="4666268" y="1390454"/>
                    <a:pt x="4798348" y="1492562"/>
                  </a:cubicBezTo>
                  <a:cubicBezTo>
                    <a:pt x="5080415" y="1710367"/>
                    <a:pt x="5236244" y="2106861"/>
                    <a:pt x="5128040" y="2459159"/>
                  </a:cubicBezTo>
                  <a:close/>
                </a:path>
              </a:pathLst>
            </a:custGeom>
            <a:blipFill>
              <a:blip r:embed="rId2"/>
              <a:stretch>
                <a:fillRect t="-428" b="-428"/>
              </a:stretch>
            </a:blipFill>
          </p:spPr>
        </p:sp>
      </p:grpSp>
      <p:sp>
        <p:nvSpPr>
          <p:cNvPr id="1048836" name="Freeform 4"/>
          <p:cNvSpPr/>
          <p:nvPr/>
        </p:nvSpPr>
        <p:spPr>
          <a:xfrm>
            <a:off x="-465783" y="5468277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837" name="Freeform 5"/>
          <p:cNvSpPr/>
          <p:nvPr/>
        </p:nvSpPr>
        <p:spPr>
          <a:xfrm>
            <a:off x="-2013680" y="82296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838" name="Freeform 6"/>
          <p:cNvSpPr/>
          <p:nvPr/>
        </p:nvSpPr>
        <p:spPr>
          <a:xfrm>
            <a:off x="-1678383" y="513690"/>
            <a:ext cx="3356765" cy="4310453"/>
          </a:xfrm>
          <a:custGeom>
            <a:avLst/>
            <a:gdLst/>
            <a:ahLst/>
            <a:cxnLst/>
            <a:rect l="l" t="t" r="r" b="b"/>
            <a:pathLst>
              <a:path w="3356765" h="4310453">
                <a:moveTo>
                  <a:pt x="0" y="0"/>
                </a:moveTo>
                <a:lnTo>
                  <a:pt x="3356766" y="0"/>
                </a:lnTo>
                <a:lnTo>
                  <a:pt x="3356766" y="4310453"/>
                </a:lnTo>
                <a:lnTo>
                  <a:pt x="0" y="43104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839" name="Freeform 7"/>
          <p:cNvSpPr/>
          <p:nvPr/>
        </p:nvSpPr>
        <p:spPr>
          <a:xfrm>
            <a:off x="-465783" y="-462046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6" y="0"/>
                </a:lnTo>
                <a:lnTo>
                  <a:pt x="2988966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48840" name="TextBox 8"/>
          <p:cNvSpPr txBox="1"/>
          <p:nvPr/>
        </p:nvSpPr>
        <p:spPr>
          <a:xfrm>
            <a:off x="7077843" y="455096"/>
            <a:ext cx="10647664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544"/>
              </a:lnSpc>
            </a:pPr>
            <a:r>
              <a:rPr lang="en-US" sz="4000" b="1" dirty="0">
                <a:solidFill>
                  <a:srgbClr val="5170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ZASADY TOWARZYSZĄCE REALIZACJI ZAJĘĆ SENSOPLASTYCZNYCH</a:t>
            </a:r>
          </a:p>
        </p:txBody>
      </p:sp>
      <p:sp>
        <p:nvSpPr>
          <p:cNvPr id="1048841" name="TextBox 9"/>
          <p:cNvSpPr txBox="1"/>
          <p:nvPr/>
        </p:nvSpPr>
        <p:spPr>
          <a:xfrm>
            <a:off x="10323326" y="2005809"/>
            <a:ext cx="6292285" cy="523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86"/>
              </a:lnSpc>
            </a:pPr>
            <a:r>
              <a:rPr lang="en-US" sz="3066" b="1" spc="-6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Organizacja przestrzeni</a:t>
            </a:r>
          </a:p>
        </p:txBody>
      </p:sp>
      <p:sp>
        <p:nvSpPr>
          <p:cNvPr id="1048842" name="TextBox 10"/>
          <p:cNvSpPr txBox="1"/>
          <p:nvPr/>
        </p:nvSpPr>
        <p:spPr>
          <a:xfrm>
            <a:off x="8832986" y="2430556"/>
            <a:ext cx="9065689" cy="2037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82"/>
              </a:lnSpc>
            </a:pP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Praca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na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otwartej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przestrzeni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bez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stołów</a:t>
            </a:r>
            <a:endParaRPr lang="en-US" sz="3063" b="1" spc="-6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0" lvl="0" indent="0" algn="l">
              <a:lnSpc>
                <a:spcPts val="3982"/>
              </a:lnSpc>
            </a:pP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i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krzeseł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Podłoga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zabezpieczona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folią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malarską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Brak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fartuchów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ochronnych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–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brudzenie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się jest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akceptowane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1048843" name="Freeform 11"/>
          <p:cNvSpPr/>
          <p:nvPr/>
        </p:nvSpPr>
        <p:spPr>
          <a:xfrm>
            <a:off x="13469469" y="-221663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844" name="Freeform 12"/>
          <p:cNvSpPr/>
          <p:nvPr/>
        </p:nvSpPr>
        <p:spPr>
          <a:xfrm>
            <a:off x="16274320" y="-20574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845" name="Freeform 13"/>
          <p:cNvSpPr/>
          <p:nvPr/>
        </p:nvSpPr>
        <p:spPr>
          <a:xfrm>
            <a:off x="16584683" y="4898404"/>
            <a:ext cx="3716997" cy="4773030"/>
          </a:xfrm>
          <a:custGeom>
            <a:avLst/>
            <a:gdLst/>
            <a:ahLst/>
            <a:cxnLst/>
            <a:rect l="l" t="t" r="r" b="b"/>
            <a:pathLst>
              <a:path w="3716997" h="4773030">
                <a:moveTo>
                  <a:pt x="0" y="0"/>
                </a:moveTo>
                <a:lnTo>
                  <a:pt x="3716997" y="0"/>
                </a:lnTo>
                <a:lnTo>
                  <a:pt x="3716997" y="4773030"/>
                </a:lnTo>
                <a:lnTo>
                  <a:pt x="0" y="47730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846" name="Freeform 14"/>
          <p:cNvSpPr/>
          <p:nvPr/>
        </p:nvSpPr>
        <p:spPr>
          <a:xfrm rot="-10800000">
            <a:off x="15874334" y="7767554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5" y="0"/>
                </a:lnTo>
                <a:lnTo>
                  <a:pt x="2988965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1" name="Group 15"/>
          <p:cNvGrpSpPr/>
          <p:nvPr/>
        </p:nvGrpSpPr>
        <p:grpSpPr>
          <a:xfrm>
            <a:off x="1350746" y="3132167"/>
            <a:ext cx="7154603" cy="8771385"/>
            <a:chOff x="0" y="0"/>
            <a:chExt cx="5162550" cy="6329172"/>
          </a:xfrm>
        </p:grpSpPr>
        <p:sp>
          <p:nvSpPr>
            <p:cNvPr id="1048847" name="Freeform 16"/>
            <p:cNvSpPr/>
            <p:nvPr/>
          </p:nvSpPr>
          <p:spPr>
            <a:xfrm>
              <a:off x="-34" y="69"/>
              <a:ext cx="5162590" cy="6329203"/>
            </a:xfrm>
            <a:custGeom>
              <a:avLst/>
              <a:gdLst/>
              <a:ahLst/>
              <a:cxnLst/>
              <a:rect l="l" t="t" r="r" b="b"/>
              <a:pathLst>
                <a:path w="5162590" h="6329203">
                  <a:moveTo>
                    <a:pt x="5128040" y="2459159"/>
                  </a:moveTo>
                  <a:cubicBezTo>
                    <a:pt x="4769265" y="3627051"/>
                    <a:pt x="4319685" y="4767257"/>
                    <a:pt x="3797207" y="5871522"/>
                  </a:cubicBezTo>
                  <a:cubicBezTo>
                    <a:pt x="3696115" y="6085263"/>
                    <a:pt x="3464213" y="6223947"/>
                    <a:pt x="3247678" y="6294051"/>
                  </a:cubicBezTo>
                  <a:cubicBezTo>
                    <a:pt x="3011077" y="6370632"/>
                    <a:pt x="2752632" y="6314117"/>
                    <a:pt x="2539145" y="6201341"/>
                  </a:cubicBezTo>
                  <a:cubicBezTo>
                    <a:pt x="2340263" y="6096312"/>
                    <a:pt x="2175290" y="5865172"/>
                    <a:pt x="2116616" y="5651812"/>
                  </a:cubicBezTo>
                  <a:cubicBezTo>
                    <a:pt x="2047528" y="5401114"/>
                    <a:pt x="2101630" y="5170863"/>
                    <a:pt x="2209326" y="4943279"/>
                  </a:cubicBezTo>
                  <a:cubicBezTo>
                    <a:pt x="2290479" y="4771702"/>
                    <a:pt x="2369473" y="4599109"/>
                    <a:pt x="2446562" y="4425754"/>
                  </a:cubicBezTo>
                  <a:cubicBezTo>
                    <a:pt x="2358551" y="4475030"/>
                    <a:pt x="2270413" y="4524052"/>
                    <a:pt x="2181894" y="4572312"/>
                  </a:cubicBezTo>
                  <a:cubicBezTo>
                    <a:pt x="1787305" y="4787704"/>
                    <a:pt x="1384334" y="4974140"/>
                    <a:pt x="925356" y="4975918"/>
                  </a:cubicBezTo>
                  <a:cubicBezTo>
                    <a:pt x="347379" y="4978331"/>
                    <a:pt x="-143984" y="4383971"/>
                    <a:pt x="38769" y="3812090"/>
                  </a:cubicBezTo>
                  <a:cubicBezTo>
                    <a:pt x="478951" y="2434902"/>
                    <a:pt x="1410750" y="1334320"/>
                    <a:pt x="2353725" y="269933"/>
                  </a:cubicBezTo>
                  <a:cubicBezTo>
                    <a:pt x="2515142" y="87688"/>
                    <a:pt x="2768634" y="11107"/>
                    <a:pt x="3003838" y="693"/>
                  </a:cubicBezTo>
                  <a:cubicBezTo>
                    <a:pt x="3248694" y="-10229"/>
                    <a:pt x="3478818" y="109151"/>
                    <a:pt x="3653951" y="269933"/>
                  </a:cubicBezTo>
                  <a:cubicBezTo>
                    <a:pt x="3823115" y="425254"/>
                    <a:pt x="3923191" y="694621"/>
                    <a:pt x="3923191" y="920046"/>
                  </a:cubicBezTo>
                  <a:cubicBezTo>
                    <a:pt x="3923191" y="1110419"/>
                    <a:pt x="3861342" y="1280980"/>
                    <a:pt x="3760504" y="1432364"/>
                  </a:cubicBezTo>
                  <a:cubicBezTo>
                    <a:pt x="3766092" y="1428427"/>
                    <a:pt x="3771680" y="1424617"/>
                    <a:pt x="3777268" y="1420680"/>
                  </a:cubicBezTo>
                  <a:cubicBezTo>
                    <a:pt x="3940717" y="1306634"/>
                    <a:pt x="4173127" y="1285933"/>
                    <a:pt x="4363500" y="1311587"/>
                  </a:cubicBezTo>
                  <a:cubicBezTo>
                    <a:pt x="4528854" y="1333812"/>
                    <a:pt x="4666268" y="1390454"/>
                    <a:pt x="4798348" y="1492562"/>
                  </a:cubicBezTo>
                  <a:cubicBezTo>
                    <a:pt x="5080415" y="1710367"/>
                    <a:pt x="5236244" y="2106861"/>
                    <a:pt x="5128040" y="2459159"/>
                  </a:cubicBezTo>
                  <a:close/>
                </a:path>
              </a:pathLst>
            </a:custGeom>
            <a:blipFill>
              <a:blip r:embed="rId7"/>
              <a:stretch>
                <a:fillRect t="-4426" b="-4426"/>
              </a:stretch>
            </a:blipFill>
          </p:spPr>
        </p:sp>
      </p:grpSp>
      <p:sp>
        <p:nvSpPr>
          <p:cNvPr id="1048848" name="TextBox 17"/>
          <p:cNvSpPr txBox="1"/>
          <p:nvPr/>
        </p:nvSpPr>
        <p:spPr>
          <a:xfrm>
            <a:off x="11114456" y="4523058"/>
            <a:ext cx="4419210" cy="523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86"/>
              </a:lnSpc>
            </a:pPr>
            <a:r>
              <a:rPr lang="en-US" sz="3066" b="1" spc="-6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Rola terapeuty</a:t>
            </a:r>
          </a:p>
        </p:txBody>
      </p:sp>
      <p:sp>
        <p:nvSpPr>
          <p:cNvPr id="1048849" name="TextBox 18"/>
          <p:cNvSpPr txBox="1"/>
          <p:nvPr/>
        </p:nvSpPr>
        <p:spPr>
          <a:xfrm>
            <a:off x="8708130" y="4984089"/>
            <a:ext cx="9605215" cy="2037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82"/>
              </a:lnSpc>
            </a:pP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Terapeuta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pełni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rolę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obserwatora</a:t>
            </a:r>
            <a:endParaRPr lang="en-US" sz="3063" b="1" spc="-6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0" lvl="0" indent="0" algn="l">
              <a:lnSpc>
                <a:spcPts val="3982"/>
              </a:lnSpc>
            </a:pP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i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facylitatora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 Nie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przyspiesza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procesu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nie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wydaje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poleceń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–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daje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dziecku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czas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na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kreatywność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i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swobodną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63" b="1" spc="-6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eksplorację</a:t>
            </a:r>
            <a:r>
              <a:rPr lang="en-US" sz="3063" b="1" spc="-6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1048850" name="TextBox 19"/>
          <p:cNvSpPr txBox="1"/>
          <p:nvPr/>
        </p:nvSpPr>
        <p:spPr>
          <a:xfrm>
            <a:off x="11114456" y="6994829"/>
            <a:ext cx="3884665" cy="523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86"/>
              </a:lnSpc>
            </a:pPr>
            <a:r>
              <a:rPr lang="en-US" sz="3066" b="1" spc="-6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Fokus na proces</a:t>
            </a:r>
          </a:p>
        </p:txBody>
      </p:sp>
      <p:sp>
        <p:nvSpPr>
          <p:cNvPr id="1048851" name="TextBox 20"/>
          <p:cNvSpPr txBox="1"/>
          <p:nvPr/>
        </p:nvSpPr>
        <p:spPr>
          <a:xfrm>
            <a:off x="8688078" y="7489285"/>
            <a:ext cx="9355504" cy="2022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82"/>
              </a:lnSpc>
            </a:pPr>
            <a:r>
              <a:rPr lang="en-US" sz="3063" b="1" spc="-6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Używanie wyłącznie bezpiecznych, spożywczych produktów. Skupienie na procesie twórczym, nie na efekcie końcowym. Akceptacja brudzenia się jako część doświadczenia.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Freeform 2"/>
          <p:cNvSpPr/>
          <p:nvPr/>
        </p:nvSpPr>
        <p:spPr>
          <a:xfrm>
            <a:off x="15309250" y="5472013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70"/>
                </a:lnTo>
                <a:lnTo>
                  <a:pt x="0" y="52807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619" name="Freeform 3"/>
          <p:cNvSpPr/>
          <p:nvPr/>
        </p:nvSpPr>
        <p:spPr>
          <a:xfrm>
            <a:off x="0" y="-221663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620" name="Freeform 4"/>
          <p:cNvSpPr/>
          <p:nvPr/>
        </p:nvSpPr>
        <p:spPr>
          <a:xfrm>
            <a:off x="15874334" y="82296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621" name="Freeform 5"/>
          <p:cNvSpPr/>
          <p:nvPr/>
        </p:nvSpPr>
        <p:spPr>
          <a:xfrm>
            <a:off x="-2013680" y="-20574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622" name="Freeform 6"/>
          <p:cNvSpPr/>
          <p:nvPr/>
        </p:nvSpPr>
        <p:spPr>
          <a:xfrm>
            <a:off x="16544929" y="513690"/>
            <a:ext cx="3356765" cy="4310453"/>
          </a:xfrm>
          <a:custGeom>
            <a:avLst/>
            <a:gdLst/>
            <a:ahLst/>
            <a:cxnLst/>
            <a:rect l="l" t="t" r="r" b="b"/>
            <a:pathLst>
              <a:path w="3356765" h="4310453">
                <a:moveTo>
                  <a:pt x="0" y="0"/>
                </a:moveTo>
                <a:lnTo>
                  <a:pt x="3356765" y="0"/>
                </a:lnTo>
                <a:lnTo>
                  <a:pt x="3356765" y="4310453"/>
                </a:lnTo>
                <a:lnTo>
                  <a:pt x="0" y="4310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623" name="Freeform 7"/>
          <p:cNvSpPr/>
          <p:nvPr/>
        </p:nvSpPr>
        <p:spPr>
          <a:xfrm>
            <a:off x="-1756168" y="4898404"/>
            <a:ext cx="3716997" cy="4773030"/>
          </a:xfrm>
          <a:custGeom>
            <a:avLst/>
            <a:gdLst/>
            <a:ahLst/>
            <a:cxnLst/>
            <a:rect l="l" t="t" r="r" b="b"/>
            <a:pathLst>
              <a:path w="3716997" h="4773030">
                <a:moveTo>
                  <a:pt x="0" y="0"/>
                </a:moveTo>
                <a:lnTo>
                  <a:pt x="3716997" y="0"/>
                </a:lnTo>
                <a:lnTo>
                  <a:pt x="3716997" y="4773030"/>
                </a:lnTo>
                <a:lnTo>
                  <a:pt x="0" y="477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624" name="Freeform 8"/>
          <p:cNvSpPr/>
          <p:nvPr/>
        </p:nvSpPr>
        <p:spPr>
          <a:xfrm flipH="1">
            <a:off x="15764817" y="-462046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2988966" y="0"/>
                </a:moveTo>
                <a:lnTo>
                  <a:pt x="0" y="0"/>
                </a:lnTo>
                <a:lnTo>
                  <a:pt x="0" y="2981492"/>
                </a:lnTo>
                <a:lnTo>
                  <a:pt x="2988966" y="2981492"/>
                </a:lnTo>
                <a:lnTo>
                  <a:pt x="29889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625" name="Freeform 9"/>
          <p:cNvSpPr/>
          <p:nvPr/>
        </p:nvSpPr>
        <p:spPr>
          <a:xfrm rot="-5400000">
            <a:off x="-465783" y="7767554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6" y="0"/>
                </a:lnTo>
                <a:lnTo>
                  <a:pt x="2988966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626" name="Freeform 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4000"/>
            </a:blip>
            <a:stretch>
              <a:fillRect l="-6250" r="-6250"/>
            </a:stretch>
          </a:blipFill>
        </p:spPr>
      </p:sp>
      <p:sp>
        <p:nvSpPr>
          <p:cNvPr id="1048627" name="TextBox 11"/>
          <p:cNvSpPr txBox="1"/>
          <p:nvPr/>
        </p:nvSpPr>
        <p:spPr>
          <a:xfrm>
            <a:off x="102330" y="2541938"/>
            <a:ext cx="18185670" cy="658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98"/>
              </a:lnSpc>
            </a:pP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+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daje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wiele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radości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terapeutom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dzieciom</a:t>
            </a:r>
            <a:endParaRPr lang="en-US" sz="3708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0" lvl="0" indent="0" algn="l">
              <a:lnSpc>
                <a:spcPts val="7898"/>
              </a:lnSpc>
            </a:pP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+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dzieci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chętnie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przychodzą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zajęcia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(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nie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wymagają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specjalnych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zachęt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)</a:t>
            </a:r>
          </a:p>
          <a:p>
            <a:pPr marL="0" lvl="0" indent="0" algn="l">
              <a:lnSpc>
                <a:spcPts val="7898"/>
              </a:lnSpc>
            </a:pP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+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możemy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śmiało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się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brudzić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marL="0" lvl="0" indent="0" algn="l">
              <a:lnSpc>
                <a:spcPts val="7898"/>
              </a:lnSpc>
            </a:pP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+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dzieci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pobudzone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wyciszają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się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małomówiące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coraz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więcej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mówią</a:t>
            </a:r>
            <a:endParaRPr lang="en-US" sz="3708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0" lvl="0" indent="0" algn="l">
              <a:lnSpc>
                <a:spcPts val="7898"/>
              </a:lnSpc>
            </a:pP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+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dostrzegamy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poprawę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w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zakresie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motoryki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dużej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małej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u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dzieci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br>
              <a:rPr lang="pl-PL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</a:br>
            <a:r>
              <a:rPr lang="pl-PL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(co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istotne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m.in. w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przygotowaniu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do </a:t>
            </a:r>
            <a:r>
              <a:rPr lang="en-US" sz="370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pisania</a:t>
            </a: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)</a:t>
            </a:r>
          </a:p>
          <a:p>
            <a:pPr marL="0" lvl="0" indent="0" algn="ctr">
              <a:lnSpc>
                <a:spcPts val="3910"/>
              </a:lnSpc>
            </a:pPr>
            <a:endParaRPr lang="en-US" sz="3708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048628" name="TextBox 12"/>
          <p:cNvSpPr txBox="1"/>
          <p:nvPr/>
        </p:nvSpPr>
        <p:spPr>
          <a:xfrm>
            <a:off x="767887" y="170839"/>
            <a:ext cx="14834978" cy="192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71"/>
              </a:lnSpc>
            </a:pPr>
            <a:r>
              <a:rPr lang="en-US" sz="4822" b="1">
                <a:solidFill>
                  <a:srgbClr val="273DA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NASZE SPOSTRZEŻENIA PO ROCZNEJ PRACY – PLUSY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Freeform 2"/>
          <p:cNvSpPr/>
          <p:nvPr/>
        </p:nvSpPr>
        <p:spPr>
          <a:xfrm>
            <a:off x="-465783" y="5468277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608" name="Freeform 3"/>
          <p:cNvSpPr/>
          <p:nvPr/>
        </p:nvSpPr>
        <p:spPr>
          <a:xfrm>
            <a:off x="-2013680" y="82296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609" name="Freeform 4"/>
          <p:cNvSpPr/>
          <p:nvPr/>
        </p:nvSpPr>
        <p:spPr>
          <a:xfrm>
            <a:off x="-1678383" y="513690"/>
            <a:ext cx="3356765" cy="4310453"/>
          </a:xfrm>
          <a:custGeom>
            <a:avLst/>
            <a:gdLst/>
            <a:ahLst/>
            <a:cxnLst/>
            <a:rect l="l" t="t" r="r" b="b"/>
            <a:pathLst>
              <a:path w="3356765" h="4310453">
                <a:moveTo>
                  <a:pt x="0" y="0"/>
                </a:moveTo>
                <a:lnTo>
                  <a:pt x="3356766" y="0"/>
                </a:lnTo>
                <a:lnTo>
                  <a:pt x="3356766" y="4310453"/>
                </a:lnTo>
                <a:lnTo>
                  <a:pt x="0" y="4310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610" name="Freeform 5"/>
          <p:cNvSpPr/>
          <p:nvPr/>
        </p:nvSpPr>
        <p:spPr>
          <a:xfrm>
            <a:off x="-465783" y="-462046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6" y="0"/>
                </a:lnTo>
                <a:lnTo>
                  <a:pt x="2988966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611" name="Freeform 6"/>
          <p:cNvSpPr/>
          <p:nvPr/>
        </p:nvSpPr>
        <p:spPr>
          <a:xfrm>
            <a:off x="13469469" y="-221663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612" name="Freeform 7"/>
          <p:cNvSpPr/>
          <p:nvPr/>
        </p:nvSpPr>
        <p:spPr>
          <a:xfrm>
            <a:off x="16274320" y="-20574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613" name="Freeform 8"/>
          <p:cNvSpPr/>
          <p:nvPr/>
        </p:nvSpPr>
        <p:spPr>
          <a:xfrm>
            <a:off x="16584683" y="4898404"/>
            <a:ext cx="3716997" cy="4773030"/>
          </a:xfrm>
          <a:custGeom>
            <a:avLst/>
            <a:gdLst/>
            <a:ahLst/>
            <a:cxnLst/>
            <a:rect l="l" t="t" r="r" b="b"/>
            <a:pathLst>
              <a:path w="3716997" h="4773030">
                <a:moveTo>
                  <a:pt x="0" y="0"/>
                </a:moveTo>
                <a:lnTo>
                  <a:pt x="3716997" y="0"/>
                </a:lnTo>
                <a:lnTo>
                  <a:pt x="3716997" y="4773030"/>
                </a:lnTo>
                <a:lnTo>
                  <a:pt x="0" y="477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614" name="Freeform 9"/>
          <p:cNvSpPr/>
          <p:nvPr/>
        </p:nvSpPr>
        <p:spPr>
          <a:xfrm rot="-10800000">
            <a:off x="15874334" y="7767554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5" y="0"/>
                </a:lnTo>
                <a:lnTo>
                  <a:pt x="2988965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615" name="Freeform 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9000"/>
            </a:blip>
            <a:stretch>
              <a:fillRect t="-70617" b="-70617"/>
            </a:stretch>
          </a:blipFill>
        </p:spPr>
      </p:sp>
      <p:sp>
        <p:nvSpPr>
          <p:cNvPr id="1048616" name="TextBox 11"/>
          <p:cNvSpPr txBox="1"/>
          <p:nvPr/>
        </p:nvSpPr>
        <p:spPr>
          <a:xfrm>
            <a:off x="366950" y="2657442"/>
            <a:ext cx="18076232" cy="7599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98"/>
              </a:lnSpc>
            </a:pP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+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dużo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sprzątania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po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zajęciach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i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dużo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ubrań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do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prania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</a:p>
          <a:p>
            <a:pPr algn="l">
              <a:lnSpc>
                <a:spcPts val="7898"/>
              </a:lnSpc>
            </a:pP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+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koszty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niektórych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materiałów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do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zajęć</a:t>
            </a:r>
            <a:endParaRPr lang="en-US" sz="3708" b="1" i="1" dirty="0">
              <a:solidFill>
                <a:srgbClr val="000000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  <a:p>
            <a:pPr algn="l">
              <a:lnSpc>
                <a:spcPts val="7898"/>
              </a:lnSpc>
            </a:pPr>
            <a:r>
              <a:rPr lang="en-US" sz="370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+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potrzeba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przygotowania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się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(sala,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materiały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,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pomysły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)</a:t>
            </a:r>
            <a:br>
              <a:rPr lang="pl-PL" sz="370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</a:br>
            <a:r>
              <a:rPr lang="pl-PL" sz="370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 </a:t>
            </a:r>
            <a:r>
              <a:rPr lang="en-US" sz="3708" b="1" i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do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każdych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zajęć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, </a:t>
            </a:r>
          </a:p>
          <a:p>
            <a:pPr algn="l">
              <a:lnSpc>
                <a:spcPts val="7898"/>
              </a:lnSpc>
            </a:pP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+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zawsze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dźwigasz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wiele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na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zajęcia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;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przyświeca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ci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zasada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: ”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wszystko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przyda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</a:t>
            </a:r>
            <a:r>
              <a:rPr lang="en-US" sz="3708" b="1" i="1" dirty="0" err="1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się</a:t>
            </a:r>
            <a:r>
              <a:rPr lang="en-US" sz="3708" b="1" i="1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”</a:t>
            </a:r>
          </a:p>
          <a:p>
            <a:pPr marL="0" lvl="0" indent="0" algn="l">
              <a:lnSpc>
                <a:spcPts val="7898"/>
              </a:lnSpc>
            </a:pPr>
            <a:endParaRPr lang="en-US" sz="3708" b="1" i="1" dirty="0">
              <a:solidFill>
                <a:srgbClr val="000000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  <a:p>
            <a:pPr marL="0" lvl="0" indent="0" algn="ctr">
              <a:lnSpc>
                <a:spcPts val="3910"/>
              </a:lnSpc>
            </a:pPr>
            <a:endParaRPr lang="en-US" sz="3708" b="1" i="1" dirty="0">
              <a:solidFill>
                <a:srgbClr val="000000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</p:txBody>
      </p:sp>
      <p:sp>
        <p:nvSpPr>
          <p:cNvPr id="1048617" name="TextBox 12"/>
          <p:cNvSpPr txBox="1"/>
          <p:nvPr/>
        </p:nvSpPr>
        <p:spPr>
          <a:xfrm>
            <a:off x="2424322" y="342240"/>
            <a:ext cx="14834978" cy="192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71"/>
              </a:lnSpc>
            </a:pPr>
            <a:r>
              <a:rPr lang="en-US" sz="4822" b="1">
                <a:solidFill>
                  <a:srgbClr val="273DA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NASZE SPOSTRZEŻENIA PO ROCZNEJ PRACY – MINUSY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Freeform 2"/>
          <p:cNvSpPr/>
          <p:nvPr/>
        </p:nvSpPr>
        <p:spPr>
          <a:xfrm>
            <a:off x="13681856" y="5468277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595" name="Freeform 3"/>
          <p:cNvSpPr/>
          <p:nvPr/>
        </p:nvSpPr>
        <p:spPr>
          <a:xfrm>
            <a:off x="0" y="-221663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596" name="Freeform 4"/>
          <p:cNvSpPr/>
          <p:nvPr/>
        </p:nvSpPr>
        <p:spPr>
          <a:xfrm>
            <a:off x="15874334" y="82296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597" name="Freeform 5"/>
          <p:cNvSpPr/>
          <p:nvPr/>
        </p:nvSpPr>
        <p:spPr>
          <a:xfrm>
            <a:off x="-2013680" y="-20574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598" name="Freeform 6"/>
          <p:cNvSpPr/>
          <p:nvPr/>
        </p:nvSpPr>
        <p:spPr>
          <a:xfrm>
            <a:off x="16544929" y="513690"/>
            <a:ext cx="3356765" cy="4310453"/>
          </a:xfrm>
          <a:custGeom>
            <a:avLst/>
            <a:gdLst/>
            <a:ahLst/>
            <a:cxnLst/>
            <a:rect l="l" t="t" r="r" b="b"/>
            <a:pathLst>
              <a:path w="3356765" h="4310453">
                <a:moveTo>
                  <a:pt x="0" y="0"/>
                </a:moveTo>
                <a:lnTo>
                  <a:pt x="3356765" y="0"/>
                </a:lnTo>
                <a:lnTo>
                  <a:pt x="3356765" y="4310453"/>
                </a:lnTo>
                <a:lnTo>
                  <a:pt x="0" y="4310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599" name="Freeform 7"/>
          <p:cNvSpPr/>
          <p:nvPr/>
        </p:nvSpPr>
        <p:spPr>
          <a:xfrm>
            <a:off x="-1756168" y="4898404"/>
            <a:ext cx="3716997" cy="4773030"/>
          </a:xfrm>
          <a:custGeom>
            <a:avLst/>
            <a:gdLst/>
            <a:ahLst/>
            <a:cxnLst/>
            <a:rect l="l" t="t" r="r" b="b"/>
            <a:pathLst>
              <a:path w="3716997" h="4773030">
                <a:moveTo>
                  <a:pt x="0" y="0"/>
                </a:moveTo>
                <a:lnTo>
                  <a:pt x="3716997" y="0"/>
                </a:lnTo>
                <a:lnTo>
                  <a:pt x="3716997" y="4773030"/>
                </a:lnTo>
                <a:lnTo>
                  <a:pt x="0" y="477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600" name="Freeform 8"/>
          <p:cNvSpPr/>
          <p:nvPr/>
        </p:nvSpPr>
        <p:spPr>
          <a:xfrm flipH="1">
            <a:off x="15764817" y="-462046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2988966" y="0"/>
                </a:moveTo>
                <a:lnTo>
                  <a:pt x="0" y="0"/>
                </a:lnTo>
                <a:lnTo>
                  <a:pt x="0" y="2981492"/>
                </a:lnTo>
                <a:lnTo>
                  <a:pt x="2988966" y="2981492"/>
                </a:lnTo>
                <a:lnTo>
                  <a:pt x="29889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601" name="Freeform 9"/>
          <p:cNvSpPr/>
          <p:nvPr/>
        </p:nvSpPr>
        <p:spPr>
          <a:xfrm rot="-5400000">
            <a:off x="-465783" y="7767554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6" y="0"/>
                </a:lnTo>
                <a:lnTo>
                  <a:pt x="2988966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35" name="Group 10"/>
          <p:cNvGrpSpPr/>
          <p:nvPr/>
        </p:nvGrpSpPr>
        <p:grpSpPr>
          <a:xfrm>
            <a:off x="10930072" y="1632101"/>
            <a:ext cx="4375980" cy="5364854"/>
            <a:chOff x="0" y="0"/>
            <a:chExt cx="5162550" cy="6329172"/>
          </a:xfrm>
        </p:grpSpPr>
        <p:sp>
          <p:nvSpPr>
            <p:cNvPr id="1048602" name="Freeform 11"/>
            <p:cNvSpPr/>
            <p:nvPr/>
          </p:nvSpPr>
          <p:spPr>
            <a:xfrm>
              <a:off x="-34" y="69"/>
              <a:ext cx="5162590" cy="6329203"/>
            </a:xfrm>
            <a:custGeom>
              <a:avLst/>
              <a:gdLst/>
              <a:ahLst/>
              <a:cxnLst/>
              <a:rect l="l" t="t" r="r" b="b"/>
              <a:pathLst>
                <a:path w="5162590" h="6329203">
                  <a:moveTo>
                    <a:pt x="5128040" y="2459159"/>
                  </a:moveTo>
                  <a:cubicBezTo>
                    <a:pt x="4769265" y="3627051"/>
                    <a:pt x="4319685" y="4767257"/>
                    <a:pt x="3797207" y="5871522"/>
                  </a:cubicBezTo>
                  <a:cubicBezTo>
                    <a:pt x="3696115" y="6085263"/>
                    <a:pt x="3464213" y="6223947"/>
                    <a:pt x="3247678" y="6294051"/>
                  </a:cubicBezTo>
                  <a:cubicBezTo>
                    <a:pt x="3011077" y="6370632"/>
                    <a:pt x="2752632" y="6314117"/>
                    <a:pt x="2539145" y="6201341"/>
                  </a:cubicBezTo>
                  <a:cubicBezTo>
                    <a:pt x="2340263" y="6096312"/>
                    <a:pt x="2175290" y="5865172"/>
                    <a:pt x="2116616" y="5651812"/>
                  </a:cubicBezTo>
                  <a:cubicBezTo>
                    <a:pt x="2047528" y="5401114"/>
                    <a:pt x="2101630" y="5170863"/>
                    <a:pt x="2209326" y="4943279"/>
                  </a:cubicBezTo>
                  <a:cubicBezTo>
                    <a:pt x="2290479" y="4771702"/>
                    <a:pt x="2369473" y="4599109"/>
                    <a:pt x="2446562" y="4425754"/>
                  </a:cubicBezTo>
                  <a:cubicBezTo>
                    <a:pt x="2358551" y="4475030"/>
                    <a:pt x="2270413" y="4524052"/>
                    <a:pt x="2181894" y="4572312"/>
                  </a:cubicBezTo>
                  <a:cubicBezTo>
                    <a:pt x="1787305" y="4787704"/>
                    <a:pt x="1384334" y="4974140"/>
                    <a:pt x="925356" y="4975918"/>
                  </a:cubicBezTo>
                  <a:cubicBezTo>
                    <a:pt x="347379" y="4978331"/>
                    <a:pt x="-143984" y="4383971"/>
                    <a:pt x="38769" y="3812090"/>
                  </a:cubicBezTo>
                  <a:cubicBezTo>
                    <a:pt x="478951" y="2434902"/>
                    <a:pt x="1410750" y="1334320"/>
                    <a:pt x="2353725" y="269933"/>
                  </a:cubicBezTo>
                  <a:cubicBezTo>
                    <a:pt x="2515142" y="87688"/>
                    <a:pt x="2768634" y="11107"/>
                    <a:pt x="3003838" y="693"/>
                  </a:cubicBezTo>
                  <a:cubicBezTo>
                    <a:pt x="3248694" y="-10229"/>
                    <a:pt x="3478818" y="109151"/>
                    <a:pt x="3653951" y="269933"/>
                  </a:cubicBezTo>
                  <a:cubicBezTo>
                    <a:pt x="3823115" y="425254"/>
                    <a:pt x="3923191" y="694621"/>
                    <a:pt x="3923191" y="920046"/>
                  </a:cubicBezTo>
                  <a:cubicBezTo>
                    <a:pt x="3923191" y="1110419"/>
                    <a:pt x="3861342" y="1280980"/>
                    <a:pt x="3760504" y="1432364"/>
                  </a:cubicBezTo>
                  <a:cubicBezTo>
                    <a:pt x="3766092" y="1428427"/>
                    <a:pt x="3771680" y="1424617"/>
                    <a:pt x="3777268" y="1420680"/>
                  </a:cubicBezTo>
                  <a:cubicBezTo>
                    <a:pt x="3940717" y="1306634"/>
                    <a:pt x="4173127" y="1285933"/>
                    <a:pt x="4363500" y="1311587"/>
                  </a:cubicBezTo>
                  <a:cubicBezTo>
                    <a:pt x="4528854" y="1333812"/>
                    <a:pt x="4666268" y="1390454"/>
                    <a:pt x="4798348" y="1492562"/>
                  </a:cubicBezTo>
                  <a:cubicBezTo>
                    <a:pt x="5080415" y="1710367"/>
                    <a:pt x="5236244" y="2106861"/>
                    <a:pt x="5128040" y="2459159"/>
                  </a:cubicBezTo>
                  <a:close/>
                </a:path>
              </a:pathLst>
            </a:custGeom>
            <a:blipFill>
              <a:blip r:embed="rId6">
                <a:alphaModFix amt="80000"/>
              </a:blip>
              <a:stretch>
                <a:fillRect t="-8262" b="-8262"/>
              </a:stretch>
            </a:blipFill>
          </p:spPr>
        </p:sp>
      </p:grpSp>
      <p:sp>
        <p:nvSpPr>
          <p:cNvPr id="1048603" name="TextBox 12"/>
          <p:cNvSpPr txBox="1"/>
          <p:nvPr/>
        </p:nvSpPr>
        <p:spPr>
          <a:xfrm>
            <a:off x="520566" y="1007903"/>
            <a:ext cx="15879414" cy="1416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378"/>
              </a:lnSpc>
            </a:pPr>
            <a:r>
              <a:rPr lang="en-US" sz="5325" b="1" dirty="0">
                <a:solidFill>
                  <a:srgbClr val="5170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BIBLIOGRAFIA I WYKORZYSTANE MATERIAŁY</a:t>
            </a:r>
          </a:p>
        </p:txBody>
      </p:sp>
      <p:sp>
        <p:nvSpPr>
          <p:cNvPr id="1048604" name="TextBox 13"/>
          <p:cNvSpPr txBox="1"/>
          <p:nvPr/>
        </p:nvSpPr>
        <p:spPr>
          <a:xfrm>
            <a:off x="500246" y="2980540"/>
            <a:ext cx="12384621" cy="488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7"/>
              </a:lnSpc>
            </a:pPr>
            <a:r>
              <a:rPr lang="en-US" sz="3698" b="1" spc="-73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Stefańska I. A., Sensoplastyka, materiały szkoleniowe, Lublin 2014</a:t>
            </a:r>
          </a:p>
          <a:p>
            <a:pPr marL="0" lvl="0" indent="0" algn="l">
              <a:lnSpc>
                <a:spcPts val="4807"/>
              </a:lnSpc>
            </a:pPr>
            <a:endParaRPr lang="en-US" sz="3698" b="1" spc="-73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0" lvl="0" indent="0" algn="l">
              <a:lnSpc>
                <a:spcPts val="4807"/>
              </a:lnSpc>
            </a:pPr>
            <a:r>
              <a:rPr lang="en-US" sz="3698" b="1" spc="-73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Wasiluk J., Sensoplastyka – zajęcia rozwijające kreatywność i zmysły dzieci</a:t>
            </a:r>
          </a:p>
          <a:p>
            <a:pPr marL="0" lvl="0" indent="0" algn="l">
              <a:lnSpc>
                <a:spcPts val="4807"/>
              </a:lnSpc>
            </a:pPr>
            <a:endParaRPr lang="en-US" sz="3698" b="1" spc="-73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0" lvl="0" indent="0" algn="l">
              <a:lnSpc>
                <a:spcPts val="4807"/>
              </a:lnSpc>
            </a:pPr>
            <a:r>
              <a:rPr lang="en-US" sz="3698" b="1" spc="-73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Bogdanowicz M., Integracja sensoryczna w rozwoju dziecka, Gdańsk, Harmonia</a:t>
            </a:r>
          </a:p>
        </p:txBody>
      </p:sp>
      <p:grpSp>
        <p:nvGrpSpPr>
          <p:cNvPr id="36" name="Group 14"/>
          <p:cNvGrpSpPr/>
          <p:nvPr/>
        </p:nvGrpSpPr>
        <p:grpSpPr>
          <a:xfrm>
            <a:off x="14229936" y="1344138"/>
            <a:ext cx="4845750" cy="5940782"/>
            <a:chOff x="0" y="0"/>
            <a:chExt cx="5162550" cy="6329172"/>
          </a:xfrm>
        </p:grpSpPr>
        <p:sp>
          <p:nvSpPr>
            <p:cNvPr id="1048605" name="Freeform 15"/>
            <p:cNvSpPr/>
            <p:nvPr/>
          </p:nvSpPr>
          <p:spPr>
            <a:xfrm>
              <a:off x="-34" y="69"/>
              <a:ext cx="5162590" cy="6329203"/>
            </a:xfrm>
            <a:custGeom>
              <a:avLst/>
              <a:gdLst/>
              <a:ahLst/>
              <a:cxnLst/>
              <a:rect l="l" t="t" r="r" b="b"/>
              <a:pathLst>
                <a:path w="5162590" h="6329203">
                  <a:moveTo>
                    <a:pt x="5128040" y="2459159"/>
                  </a:moveTo>
                  <a:cubicBezTo>
                    <a:pt x="4769265" y="3627051"/>
                    <a:pt x="4319685" y="4767257"/>
                    <a:pt x="3797207" y="5871522"/>
                  </a:cubicBezTo>
                  <a:cubicBezTo>
                    <a:pt x="3696115" y="6085263"/>
                    <a:pt x="3464213" y="6223947"/>
                    <a:pt x="3247678" y="6294051"/>
                  </a:cubicBezTo>
                  <a:cubicBezTo>
                    <a:pt x="3011077" y="6370632"/>
                    <a:pt x="2752632" y="6314117"/>
                    <a:pt x="2539145" y="6201341"/>
                  </a:cubicBezTo>
                  <a:cubicBezTo>
                    <a:pt x="2340263" y="6096312"/>
                    <a:pt x="2175290" y="5865172"/>
                    <a:pt x="2116616" y="5651812"/>
                  </a:cubicBezTo>
                  <a:cubicBezTo>
                    <a:pt x="2047528" y="5401114"/>
                    <a:pt x="2101630" y="5170863"/>
                    <a:pt x="2209326" y="4943279"/>
                  </a:cubicBezTo>
                  <a:cubicBezTo>
                    <a:pt x="2290479" y="4771702"/>
                    <a:pt x="2369473" y="4599109"/>
                    <a:pt x="2446562" y="4425754"/>
                  </a:cubicBezTo>
                  <a:cubicBezTo>
                    <a:pt x="2358551" y="4475030"/>
                    <a:pt x="2270413" y="4524052"/>
                    <a:pt x="2181894" y="4572312"/>
                  </a:cubicBezTo>
                  <a:cubicBezTo>
                    <a:pt x="1787305" y="4787704"/>
                    <a:pt x="1384334" y="4974140"/>
                    <a:pt x="925356" y="4975918"/>
                  </a:cubicBezTo>
                  <a:cubicBezTo>
                    <a:pt x="347379" y="4978331"/>
                    <a:pt x="-143984" y="4383971"/>
                    <a:pt x="38769" y="3812090"/>
                  </a:cubicBezTo>
                  <a:cubicBezTo>
                    <a:pt x="478951" y="2434902"/>
                    <a:pt x="1410750" y="1334320"/>
                    <a:pt x="2353725" y="269933"/>
                  </a:cubicBezTo>
                  <a:cubicBezTo>
                    <a:pt x="2515142" y="87688"/>
                    <a:pt x="2768634" y="11107"/>
                    <a:pt x="3003838" y="693"/>
                  </a:cubicBezTo>
                  <a:cubicBezTo>
                    <a:pt x="3248694" y="-10229"/>
                    <a:pt x="3478818" y="109151"/>
                    <a:pt x="3653951" y="269933"/>
                  </a:cubicBezTo>
                  <a:cubicBezTo>
                    <a:pt x="3823115" y="425254"/>
                    <a:pt x="3923191" y="694621"/>
                    <a:pt x="3923191" y="920046"/>
                  </a:cubicBezTo>
                  <a:cubicBezTo>
                    <a:pt x="3923191" y="1110419"/>
                    <a:pt x="3861342" y="1280980"/>
                    <a:pt x="3760504" y="1432364"/>
                  </a:cubicBezTo>
                  <a:cubicBezTo>
                    <a:pt x="3766092" y="1428427"/>
                    <a:pt x="3771680" y="1424617"/>
                    <a:pt x="3777268" y="1420680"/>
                  </a:cubicBezTo>
                  <a:cubicBezTo>
                    <a:pt x="3940717" y="1306634"/>
                    <a:pt x="4173127" y="1285933"/>
                    <a:pt x="4363500" y="1311587"/>
                  </a:cubicBezTo>
                  <a:cubicBezTo>
                    <a:pt x="4528854" y="1333812"/>
                    <a:pt x="4666268" y="1390454"/>
                    <a:pt x="4798348" y="1492562"/>
                  </a:cubicBezTo>
                  <a:cubicBezTo>
                    <a:pt x="5080415" y="1710367"/>
                    <a:pt x="5236244" y="2106861"/>
                    <a:pt x="5128040" y="2459159"/>
                  </a:cubicBezTo>
                  <a:close/>
                </a:path>
              </a:pathLst>
            </a:custGeom>
            <a:blipFill>
              <a:blip r:embed="rId7">
                <a:alphaModFix amt="94000"/>
              </a:blip>
              <a:stretch>
                <a:fillRect t="-9849" b="-9849"/>
              </a:stretch>
            </a:blipFill>
          </p:spPr>
        </p:sp>
      </p:grpSp>
      <p:grpSp>
        <p:nvGrpSpPr>
          <p:cNvPr id="37" name="Group 16"/>
          <p:cNvGrpSpPr/>
          <p:nvPr/>
        </p:nvGrpSpPr>
        <p:grpSpPr>
          <a:xfrm>
            <a:off x="12562222" y="5059106"/>
            <a:ext cx="4697078" cy="5758514"/>
            <a:chOff x="0" y="0"/>
            <a:chExt cx="5162550" cy="6329172"/>
          </a:xfrm>
        </p:grpSpPr>
        <p:sp>
          <p:nvSpPr>
            <p:cNvPr id="1048606" name="Freeform 17"/>
            <p:cNvSpPr/>
            <p:nvPr/>
          </p:nvSpPr>
          <p:spPr>
            <a:xfrm>
              <a:off x="-34" y="69"/>
              <a:ext cx="5162590" cy="6329203"/>
            </a:xfrm>
            <a:custGeom>
              <a:avLst/>
              <a:gdLst/>
              <a:ahLst/>
              <a:cxnLst/>
              <a:rect l="l" t="t" r="r" b="b"/>
              <a:pathLst>
                <a:path w="5162590" h="6329203">
                  <a:moveTo>
                    <a:pt x="5128040" y="2459159"/>
                  </a:moveTo>
                  <a:cubicBezTo>
                    <a:pt x="4769265" y="3627051"/>
                    <a:pt x="4319685" y="4767257"/>
                    <a:pt x="3797207" y="5871522"/>
                  </a:cubicBezTo>
                  <a:cubicBezTo>
                    <a:pt x="3696115" y="6085263"/>
                    <a:pt x="3464213" y="6223947"/>
                    <a:pt x="3247678" y="6294051"/>
                  </a:cubicBezTo>
                  <a:cubicBezTo>
                    <a:pt x="3011077" y="6370632"/>
                    <a:pt x="2752632" y="6314117"/>
                    <a:pt x="2539145" y="6201341"/>
                  </a:cubicBezTo>
                  <a:cubicBezTo>
                    <a:pt x="2340263" y="6096312"/>
                    <a:pt x="2175290" y="5865172"/>
                    <a:pt x="2116616" y="5651812"/>
                  </a:cubicBezTo>
                  <a:cubicBezTo>
                    <a:pt x="2047528" y="5401114"/>
                    <a:pt x="2101630" y="5170863"/>
                    <a:pt x="2209326" y="4943279"/>
                  </a:cubicBezTo>
                  <a:cubicBezTo>
                    <a:pt x="2290479" y="4771702"/>
                    <a:pt x="2369473" y="4599109"/>
                    <a:pt x="2446562" y="4425754"/>
                  </a:cubicBezTo>
                  <a:cubicBezTo>
                    <a:pt x="2358551" y="4475030"/>
                    <a:pt x="2270413" y="4524052"/>
                    <a:pt x="2181894" y="4572312"/>
                  </a:cubicBezTo>
                  <a:cubicBezTo>
                    <a:pt x="1787305" y="4787704"/>
                    <a:pt x="1384334" y="4974140"/>
                    <a:pt x="925356" y="4975918"/>
                  </a:cubicBezTo>
                  <a:cubicBezTo>
                    <a:pt x="347379" y="4978331"/>
                    <a:pt x="-143984" y="4383971"/>
                    <a:pt x="38769" y="3812090"/>
                  </a:cubicBezTo>
                  <a:cubicBezTo>
                    <a:pt x="478951" y="2434902"/>
                    <a:pt x="1410750" y="1334320"/>
                    <a:pt x="2353725" y="269933"/>
                  </a:cubicBezTo>
                  <a:cubicBezTo>
                    <a:pt x="2515142" y="87688"/>
                    <a:pt x="2768634" y="11107"/>
                    <a:pt x="3003838" y="693"/>
                  </a:cubicBezTo>
                  <a:cubicBezTo>
                    <a:pt x="3248694" y="-10229"/>
                    <a:pt x="3478818" y="109151"/>
                    <a:pt x="3653951" y="269933"/>
                  </a:cubicBezTo>
                  <a:cubicBezTo>
                    <a:pt x="3823115" y="425254"/>
                    <a:pt x="3923191" y="694621"/>
                    <a:pt x="3923191" y="920046"/>
                  </a:cubicBezTo>
                  <a:cubicBezTo>
                    <a:pt x="3923191" y="1110419"/>
                    <a:pt x="3861342" y="1280980"/>
                    <a:pt x="3760504" y="1432364"/>
                  </a:cubicBezTo>
                  <a:cubicBezTo>
                    <a:pt x="3766092" y="1428427"/>
                    <a:pt x="3771680" y="1424617"/>
                    <a:pt x="3777268" y="1420680"/>
                  </a:cubicBezTo>
                  <a:cubicBezTo>
                    <a:pt x="3940717" y="1306634"/>
                    <a:pt x="4173127" y="1285933"/>
                    <a:pt x="4363500" y="1311587"/>
                  </a:cubicBezTo>
                  <a:cubicBezTo>
                    <a:pt x="4528854" y="1333812"/>
                    <a:pt x="4666268" y="1390454"/>
                    <a:pt x="4798348" y="1492562"/>
                  </a:cubicBezTo>
                  <a:cubicBezTo>
                    <a:pt x="5080415" y="1710367"/>
                    <a:pt x="5236244" y="2106861"/>
                    <a:pt x="5128040" y="2459159"/>
                  </a:cubicBezTo>
                  <a:close/>
                </a:path>
              </a:pathLst>
            </a:custGeom>
            <a:blipFill>
              <a:blip r:embed="rId8">
                <a:alphaModFix amt="93000"/>
              </a:blip>
              <a:stretch>
                <a:fillRect t="-11130" b="-11130"/>
              </a:stretch>
            </a:blipFill>
          </p:spPr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C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Freeform 2"/>
          <p:cNvSpPr/>
          <p:nvPr/>
        </p:nvSpPr>
        <p:spPr>
          <a:xfrm>
            <a:off x="-465783" y="5468277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585" name="Freeform 3"/>
          <p:cNvSpPr/>
          <p:nvPr/>
        </p:nvSpPr>
        <p:spPr>
          <a:xfrm>
            <a:off x="13469469" y="-221663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586" name="Freeform 4"/>
          <p:cNvSpPr/>
          <p:nvPr/>
        </p:nvSpPr>
        <p:spPr>
          <a:xfrm>
            <a:off x="-2013680" y="82296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587" name="Freeform 5"/>
          <p:cNvSpPr/>
          <p:nvPr/>
        </p:nvSpPr>
        <p:spPr>
          <a:xfrm>
            <a:off x="16274320" y="-20574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588" name="Freeform 6"/>
          <p:cNvSpPr/>
          <p:nvPr/>
        </p:nvSpPr>
        <p:spPr>
          <a:xfrm>
            <a:off x="-1678383" y="513690"/>
            <a:ext cx="3356765" cy="4310453"/>
          </a:xfrm>
          <a:custGeom>
            <a:avLst/>
            <a:gdLst/>
            <a:ahLst/>
            <a:cxnLst/>
            <a:rect l="l" t="t" r="r" b="b"/>
            <a:pathLst>
              <a:path w="3356765" h="4310453">
                <a:moveTo>
                  <a:pt x="0" y="0"/>
                </a:moveTo>
                <a:lnTo>
                  <a:pt x="3356766" y="0"/>
                </a:lnTo>
                <a:lnTo>
                  <a:pt x="3356766" y="4310453"/>
                </a:lnTo>
                <a:lnTo>
                  <a:pt x="0" y="4310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589" name="Freeform 7"/>
          <p:cNvSpPr/>
          <p:nvPr/>
        </p:nvSpPr>
        <p:spPr>
          <a:xfrm>
            <a:off x="16584683" y="4898404"/>
            <a:ext cx="3716997" cy="4773030"/>
          </a:xfrm>
          <a:custGeom>
            <a:avLst/>
            <a:gdLst/>
            <a:ahLst/>
            <a:cxnLst/>
            <a:rect l="l" t="t" r="r" b="b"/>
            <a:pathLst>
              <a:path w="3716997" h="4773030">
                <a:moveTo>
                  <a:pt x="0" y="0"/>
                </a:moveTo>
                <a:lnTo>
                  <a:pt x="3716997" y="0"/>
                </a:lnTo>
                <a:lnTo>
                  <a:pt x="3716997" y="4773030"/>
                </a:lnTo>
                <a:lnTo>
                  <a:pt x="0" y="477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590" name="Freeform 8"/>
          <p:cNvSpPr/>
          <p:nvPr/>
        </p:nvSpPr>
        <p:spPr>
          <a:xfrm>
            <a:off x="-465783" y="-462046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6" y="0"/>
                </a:lnTo>
                <a:lnTo>
                  <a:pt x="2988966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591" name="Freeform 9"/>
          <p:cNvSpPr/>
          <p:nvPr/>
        </p:nvSpPr>
        <p:spPr>
          <a:xfrm rot="-10800000">
            <a:off x="15874334" y="7767554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5" y="0"/>
                </a:lnTo>
                <a:lnTo>
                  <a:pt x="2988965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592" name="TextBox 10"/>
          <p:cNvSpPr txBox="1"/>
          <p:nvPr/>
        </p:nvSpPr>
        <p:spPr>
          <a:xfrm>
            <a:off x="323662" y="3558557"/>
            <a:ext cx="18539637" cy="1208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16"/>
              </a:lnSpc>
            </a:pPr>
            <a:r>
              <a:rPr lang="en-US" sz="9422" b="1">
                <a:solidFill>
                  <a:srgbClr val="5170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DZIĘKUJEMY ZA UWAGĘ!</a:t>
            </a:r>
          </a:p>
        </p:txBody>
      </p:sp>
      <p:sp>
        <p:nvSpPr>
          <p:cNvPr id="1048593" name="TextBox 11"/>
          <p:cNvSpPr txBox="1"/>
          <p:nvPr/>
        </p:nvSpPr>
        <p:spPr>
          <a:xfrm>
            <a:off x="4274220" y="5621120"/>
            <a:ext cx="9383889" cy="665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52"/>
              </a:lnSpc>
            </a:pPr>
            <a:r>
              <a:rPr lang="en-US" sz="3886" b="1" i="1" spc="-77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Beata Iwińska-Kłak, Elżbieta Socha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Freeform 2"/>
          <p:cNvSpPr/>
          <p:nvPr/>
        </p:nvSpPr>
        <p:spPr>
          <a:xfrm>
            <a:off x="-465783" y="5468277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642" name="Freeform 3"/>
          <p:cNvSpPr/>
          <p:nvPr/>
        </p:nvSpPr>
        <p:spPr>
          <a:xfrm>
            <a:off x="-2013680" y="82296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643" name="Freeform 4"/>
          <p:cNvSpPr/>
          <p:nvPr/>
        </p:nvSpPr>
        <p:spPr>
          <a:xfrm>
            <a:off x="-1678383" y="513690"/>
            <a:ext cx="3356765" cy="4310453"/>
          </a:xfrm>
          <a:custGeom>
            <a:avLst/>
            <a:gdLst/>
            <a:ahLst/>
            <a:cxnLst/>
            <a:rect l="l" t="t" r="r" b="b"/>
            <a:pathLst>
              <a:path w="3356765" h="4310453">
                <a:moveTo>
                  <a:pt x="0" y="0"/>
                </a:moveTo>
                <a:lnTo>
                  <a:pt x="3356766" y="0"/>
                </a:lnTo>
                <a:lnTo>
                  <a:pt x="3356766" y="4310453"/>
                </a:lnTo>
                <a:lnTo>
                  <a:pt x="0" y="4310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644" name="Freeform 5"/>
          <p:cNvSpPr/>
          <p:nvPr/>
        </p:nvSpPr>
        <p:spPr>
          <a:xfrm>
            <a:off x="-465783" y="-462046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6" y="0"/>
                </a:lnTo>
                <a:lnTo>
                  <a:pt x="2988966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645" name="TextBox 6"/>
          <p:cNvSpPr txBox="1"/>
          <p:nvPr/>
        </p:nvSpPr>
        <p:spPr>
          <a:xfrm>
            <a:off x="2231132" y="556701"/>
            <a:ext cx="15591734" cy="3067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38"/>
              </a:lnSpc>
            </a:pPr>
            <a:r>
              <a:rPr lang="en-US" sz="5978" b="1" dirty="0">
                <a:solidFill>
                  <a:srgbClr val="5170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„SENSOPLASTYKA TO METODA WSPIERAJĄCA ROZWÓJ DZIECKA POPRZEZ POLISENSORYCZNE DZIAŁANIA PLASTYCZNE, ANGAŻUJĄCE WSZYSTKIE ZMYSŁY."</a:t>
            </a:r>
          </a:p>
        </p:txBody>
      </p:sp>
      <p:sp>
        <p:nvSpPr>
          <p:cNvPr id="1048646" name="Freeform 7"/>
          <p:cNvSpPr/>
          <p:nvPr/>
        </p:nvSpPr>
        <p:spPr>
          <a:xfrm>
            <a:off x="13469469" y="-221663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647" name="Freeform 8"/>
          <p:cNvSpPr/>
          <p:nvPr/>
        </p:nvSpPr>
        <p:spPr>
          <a:xfrm>
            <a:off x="16274320" y="-20574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648" name="Freeform 9"/>
          <p:cNvSpPr/>
          <p:nvPr/>
        </p:nvSpPr>
        <p:spPr>
          <a:xfrm>
            <a:off x="16584683" y="4898404"/>
            <a:ext cx="3716997" cy="4773030"/>
          </a:xfrm>
          <a:custGeom>
            <a:avLst/>
            <a:gdLst/>
            <a:ahLst/>
            <a:cxnLst/>
            <a:rect l="l" t="t" r="r" b="b"/>
            <a:pathLst>
              <a:path w="3716997" h="4773030">
                <a:moveTo>
                  <a:pt x="0" y="0"/>
                </a:moveTo>
                <a:lnTo>
                  <a:pt x="3716997" y="0"/>
                </a:lnTo>
                <a:lnTo>
                  <a:pt x="3716997" y="4773030"/>
                </a:lnTo>
                <a:lnTo>
                  <a:pt x="0" y="477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649" name="Freeform 10"/>
          <p:cNvSpPr/>
          <p:nvPr/>
        </p:nvSpPr>
        <p:spPr>
          <a:xfrm rot="-10800000">
            <a:off x="15874334" y="7767554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5" y="0"/>
                </a:lnTo>
                <a:lnTo>
                  <a:pt x="2988965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650" name="Freeform 11"/>
          <p:cNvSpPr/>
          <p:nvPr/>
        </p:nvSpPr>
        <p:spPr>
          <a:xfrm>
            <a:off x="4928047" y="4642752"/>
            <a:ext cx="8376815" cy="2908422"/>
          </a:xfrm>
          <a:custGeom>
            <a:avLst/>
            <a:gdLst/>
            <a:ahLst/>
            <a:cxnLst/>
            <a:rect l="l" t="t" r="r" b="b"/>
            <a:pathLst>
              <a:path w="8376815" h="3165657">
                <a:moveTo>
                  <a:pt x="0" y="0"/>
                </a:moveTo>
                <a:lnTo>
                  <a:pt x="8376816" y="0"/>
                </a:lnTo>
                <a:lnTo>
                  <a:pt x="8376816" y="3165657"/>
                </a:lnTo>
                <a:lnTo>
                  <a:pt x="0" y="31656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48651" name="TextBox 12"/>
          <p:cNvSpPr txBox="1"/>
          <p:nvPr/>
        </p:nvSpPr>
        <p:spPr>
          <a:xfrm>
            <a:off x="1028700" y="7700879"/>
            <a:ext cx="16794166" cy="2059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76"/>
              </a:lnSpc>
            </a:pPr>
            <a:r>
              <a:rPr lang="en-US" sz="3366" b="1" spc="-6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Autorką jest Izabela Anna Stefańska, zajmująca się pedagogiką twórczości oraz profilaktyką arteterapeutyczną, czyli działaniami prorozwojowymi opartymi na wykorzystaniu naturalnej ekspresji twórczej człowieka.</a:t>
            </a:r>
          </a:p>
          <a:p>
            <a:pPr marL="0" lvl="0" indent="0" algn="ctr">
              <a:lnSpc>
                <a:spcPts val="2946"/>
              </a:lnSpc>
            </a:pPr>
            <a:endParaRPr lang="en-US" sz="3366" b="1" spc="-67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Freeform 2"/>
          <p:cNvSpPr/>
          <p:nvPr/>
        </p:nvSpPr>
        <p:spPr>
          <a:xfrm>
            <a:off x="-465783" y="5468277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653" name="Freeform 3"/>
          <p:cNvSpPr/>
          <p:nvPr/>
        </p:nvSpPr>
        <p:spPr>
          <a:xfrm>
            <a:off x="-2013680" y="82296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654" name="Freeform 4"/>
          <p:cNvSpPr/>
          <p:nvPr/>
        </p:nvSpPr>
        <p:spPr>
          <a:xfrm>
            <a:off x="-1678383" y="513690"/>
            <a:ext cx="3356765" cy="4310453"/>
          </a:xfrm>
          <a:custGeom>
            <a:avLst/>
            <a:gdLst/>
            <a:ahLst/>
            <a:cxnLst/>
            <a:rect l="l" t="t" r="r" b="b"/>
            <a:pathLst>
              <a:path w="3356765" h="4310453">
                <a:moveTo>
                  <a:pt x="0" y="0"/>
                </a:moveTo>
                <a:lnTo>
                  <a:pt x="3356766" y="0"/>
                </a:lnTo>
                <a:lnTo>
                  <a:pt x="3356766" y="4310453"/>
                </a:lnTo>
                <a:lnTo>
                  <a:pt x="0" y="4310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655" name="Freeform 5"/>
          <p:cNvSpPr/>
          <p:nvPr/>
        </p:nvSpPr>
        <p:spPr>
          <a:xfrm>
            <a:off x="-465783" y="-462046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6" y="0"/>
                </a:lnTo>
                <a:lnTo>
                  <a:pt x="2988966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656" name="TextBox 6"/>
          <p:cNvSpPr txBox="1"/>
          <p:nvPr/>
        </p:nvSpPr>
        <p:spPr>
          <a:xfrm>
            <a:off x="10039870" y="856868"/>
            <a:ext cx="3884665" cy="64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86"/>
              </a:lnSpc>
            </a:pPr>
            <a:r>
              <a:rPr lang="en-US" sz="3835" b="1" spc="-76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Cel 1</a:t>
            </a:r>
          </a:p>
        </p:txBody>
      </p:sp>
      <p:sp>
        <p:nvSpPr>
          <p:cNvPr id="1048657" name="TextBox 7"/>
          <p:cNvSpPr txBox="1"/>
          <p:nvPr/>
        </p:nvSpPr>
        <p:spPr>
          <a:xfrm>
            <a:off x="10039870" y="1455853"/>
            <a:ext cx="7813569" cy="1419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27"/>
              </a:lnSpc>
            </a:pPr>
            <a:r>
              <a:rPr lang="en-US" sz="2867" b="1" spc="-5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Rozwój poznawczy i ruchowy: motoryka mała i duża, jakość chwytu, czynności manipulacyjne, zależności przyczynowo-skutkowe.</a:t>
            </a:r>
          </a:p>
        </p:txBody>
      </p:sp>
      <p:sp>
        <p:nvSpPr>
          <p:cNvPr id="1048658" name="Freeform 8"/>
          <p:cNvSpPr/>
          <p:nvPr/>
        </p:nvSpPr>
        <p:spPr>
          <a:xfrm>
            <a:off x="13469469" y="-221663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659" name="Freeform 9"/>
          <p:cNvSpPr/>
          <p:nvPr/>
        </p:nvSpPr>
        <p:spPr>
          <a:xfrm>
            <a:off x="16274320" y="-20574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660" name="Freeform 10"/>
          <p:cNvSpPr/>
          <p:nvPr/>
        </p:nvSpPr>
        <p:spPr>
          <a:xfrm>
            <a:off x="16584683" y="4898404"/>
            <a:ext cx="3716997" cy="4773030"/>
          </a:xfrm>
          <a:custGeom>
            <a:avLst/>
            <a:gdLst/>
            <a:ahLst/>
            <a:cxnLst/>
            <a:rect l="l" t="t" r="r" b="b"/>
            <a:pathLst>
              <a:path w="3716997" h="4773030">
                <a:moveTo>
                  <a:pt x="0" y="0"/>
                </a:moveTo>
                <a:lnTo>
                  <a:pt x="3716997" y="0"/>
                </a:lnTo>
                <a:lnTo>
                  <a:pt x="3716997" y="4773030"/>
                </a:lnTo>
                <a:lnTo>
                  <a:pt x="0" y="477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661" name="Freeform 11"/>
          <p:cNvSpPr/>
          <p:nvPr/>
        </p:nvSpPr>
        <p:spPr>
          <a:xfrm rot="-10800000">
            <a:off x="15874334" y="7767554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5" y="0"/>
                </a:lnTo>
                <a:lnTo>
                  <a:pt x="2988965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662" name="Freeform 12"/>
          <p:cNvSpPr/>
          <p:nvPr/>
        </p:nvSpPr>
        <p:spPr>
          <a:xfrm>
            <a:off x="9144000" y="1803269"/>
            <a:ext cx="539937" cy="865647"/>
          </a:xfrm>
          <a:custGeom>
            <a:avLst/>
            <a:gdLst/>
            <a:ahLst/>
            <a:cxnLst/>
            <a:rect l="l" t="t" r="r" b="b"/>
            <a:pathLst>
              <a:path w="539937" h="865647">
                <a:moveTo>
                  <a:pt x="0" y="0"/>
                </a:moveTo>
                <a:lnTo>
                  <a:pt x="539937" y="0"/>
                </a:lnTo>
                <a:lnTo>
                  <a:pt x="539937" y="865647"/>
                </a:lnTo>
                <a:lnTo>
                  <a:pt x="0" y="8656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6109"/>
            </a:stretch>
          </a:blipFill>
        </p:spPr>
      </p:sp>
      <p:sp>
        <p:nvSpPr>
          <p:cNvPr id="1048663" name="Freeform 13"/>
          <p:cNvSpPr/>
          <p:nvPr/>
        </p:nvSpPr>
        <p:spPr>
          <a:xfrm>
            <a:off x="9144000" y="4391319"/>
            <a:ext cx="539937" cy="865647"/>
          </a:xfrm>
          <a:custGeom>
            <a:avLst/>
            <a:gdLst/>
            <a:ahLst/>
            <a:cxnLst/>
            <a:rect l="l" t="t" r="r" b="b"/>
            <a:pathLst>
              <a:path w="539937" h="865647">
                <a:moveTo>
                  <a:pt x="0" y="0"/>
                </a:moveTo>
                <a:lnTo>
                  <a:pt x="539937" y="0"/>
                </a:lnTo>
                <a:lnTo>
                  <a:pt x="539937" y="865647"/>
                </a:lnTo>
                <a:lnTo>
                  <a:pt x="0" y="8656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6109"/>
            </a:stretch>
          </a:blipFill>
        </p:spPr>
      </p:sp>
      <p:sp>
        <p:nvSpPr>
          <p:cNvPr id="1048664" name="Freeform 14"/>
          <p:cNvSpPr/>
          <p:nvPr/>
        </p:nvSpPr>
        <p:spPr>
          <a:xfrm>
            <a:off x="9144000" y="6596530"/>
            <a:ext cx="539937" cy="865647"/>
          </a:xfrm>
          <a:custGeom>
            <a:avLst/>
            <a:gdLst/>
            <a:ahLst/>
            <a:cxnLst/>
            <a:rect l="l" t="t" r="r" b="b"/>
            <a:pathLst>
              <a:path w="539937" h="865647">
                <a:moveTo>
                  <a:pt x="0" y="0"/>
                </a:moveTo>
                <a:lnTo>
                  <a:pt x="539937" y="0"/>
                </a:lnTo>
                <a:lnTo>
                  <a:pt x="539937" y="865647"/>
                </a:lnTo>
                <a:lnTo>
                  <a:pt x="0" y="8656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6109"/>
            </a:stretch>
          </a:blipFill>
        </p:spPr>
      </p:sp>
      <p:sp>
        <p:nvSpPr>
          <p:cNvPr id="1048665" name="TextBox 15"/>
          <p:cNvSpPr txBox="1"/>
          <p:nvPr/>
        </p:nvSpPr>
        <p:spPr>
          <a:xfrm>
            <a:off x="2523183" y="253866"/>
            <a:ext cx="6611096" cy="329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960"/>
              </a:lnSpc>
            </a:pPr>
            <a:r>
              <a:rPr lang="en-US" sz="12832" b="1">
                <a:solidFill>
                  <a:srgbClr val="5170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CELE</a:t>
            </a:r>
          </a:p>
          <a:p>
            <a:pPr marL="0" lvl="0" indent="0" algn="l">
              <a:lnSpc>
                <a:spcPts val="12960"/>
              </a:lnSpc>
            </a:pPr>
            <a:r>
              <a:rPr lang="en-US" sz="12832" b="1">
                <a:solidFill>
                  <a:srgbClr val="5170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TERAPII</a:t>
            </a:r>
          </a:p>
        </p:txBody>
      </p:sp>
      <p:sp>
        <p:nvSpPr>
          <p:cNvPr id="1048666" name="TextBox 16"/>
          <p:cNvSpPr txBox="1"/>
          <p:nvPr/>
        </p:nvSpPr>
        <p:spPr>
          <a:xfrm>
            <a:off x="1377224" y="3526664"/>
            <a:ext cx="8036744" cy="655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91"/>
              </a:lnSpc>
            </a:pPr>
            <a:r>
              <a:rPr lang="en-US" sz="3916" b="1" spc="-78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Sensoplastyka a rozwój dziecka</a:t>
            </a:r>
          </a:p>
        </p:txBody>
      </p:sp>
      <p:sp>
        <p:nvSpPr>
          <p:cNvPr id="1048667" name="TextBox 17"/>
          <p:cNvSpPr txBox="1"/>
          <p:nvPr/>
        </p:nvSpPr>
        <p:spPr>
          <a:xfrm>
            <a:off x="10039870" y="3542221"/>
            <a:ext cx="4419210" cy="64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86"/>
              </a:lnSpc>
            </a:pPr>
            <a:r>
              <a:rPr lang="en-US" sz="3835" b="1" spc="-76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Cel 2</a:t>
            </a:r>
          </a:p>
        </p:txBody>
      </p:sp>
      <p:sp>
        <p:nvSpPr>
          <p:cNvPr id="1048668" name="TextBox 18"/>
          <p:cNvSpPr txBox="1"/>
          <p:nvPr/>
        </p:nvSpPr>
        <p:spPr>
          <a:xfrm>
            <a:off x="10039870" y="4168902"/>
            <a:ext cx="7813569" cy="141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27"/>
              </a:lnSpc>
            </a:pPr>
            <a:r>
              <a:rPr lang="en-US" sz="2867" b="1" spc="-5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Rozwój emocjonalny i społeczny: relaksacja, uwalnianie napięć, budowanie pewności siebie, współpraca w grupie.</a:t>
            </a:r>
          </a:p>
        </p:txBody>
      </p:sp>
      <p:sp>
        <p:nvSpPr>
          <p:cNvPr id="1048669" name="TextBox 19"/>
          <p:cNvSpPr txBox="1"/>
          <p:nvPr/>
        </p:nvSpPr>
        <p:spPr>
          <a:xfrm>
            <a:off x="10061990" y="6048014"/>
            <a:ext cx="3884665" cy="64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86"/>
              </a:lnSpc>
            </a:pPr>
            <a:r>
              <a:rPr lang="en-US" sz="3835" b="1" spc="-76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Cel 3</a:t>
            </a:r>
          </a:p>
        </p:txBody>
      </p:sp>
      <p:sp>
        <p:nvSpPr>
          <p:cNvPr id="1048670" name="TextBox 20"/>
          <p:cNvSpPr txBox="1"/>
          <p:nvPr/>
        </p:nvSpPr>
        <p:spPr>
          <a:xfrm>
            <a:off x="10028810" y="6646998"/>
            <a:ext cx="7791449" cy="141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27"/>
              </a:lnSpc>
            </a:pPr>
            <a:r>
              <a:rPr lang="en-US" sz="2867" b="1" spc="-5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Świadomość ciała: budowanie świadomości własnego ciała i przestrzeni, lepsze rozumienie granic fizycznych.</a:t>
            </a:r>
          </a:p>
        </p:txBody>
      </p:sp>
      <p:sp>
        <p:nvSpPr>
          <p:cNvPr id="1048671" name="Freeform 21"/>
          <p:cNvSpPr/>
          <p:nvPr/>
        </p:nvSpPr>
        <p:spPr>
          <a:xfrm>
            <a:off x="0" y="6596530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3" name="Group 22"/>
          <p:cNvGrpSpPr/>
          <p:nvPr/>
        </p:nvGrpSpPr>
        <p:grpSpPr>
          <a:xfrm>
            <a:off x="-329629" y="4216527"/>
            <a:ext cx="9330031" cy="6771864"/>
            <a:chOff x="0" y="0"/>
            <a:chExt cx="8720106" cy="6329172"/>
          </a:xfrm>
        </p:grpSpPr>
        <p:sp>
          <p:nvSpPr>
            <p:cNvPr id="1048672" name="Freeform 23"/>
            <p:cNvSpPr/>
            <p:nvPr/>
          </p:nvSpPr>
          <p:spPr>
            <a:xfrm>
              <a:off x="29409" y="69"/>
              <a:ext cx="8670878" cy="6329203"/>
            </a:xfrm>
            <a:custGeom>
              <a:avLst/>
              <a:gdLst/>
              <a:ahLst/>
              <a:cxnLst/>
              <a:rect l="l" t="t" r="r" b="b"/>
              <a:pathLst>
                <a:path w="8670878" h="6329203">
                  <a:moveTo>
                    <a:pt x="8632348" y="2459159"/>
                  </a:moveTo>
                  <a:cubicBezTo>
                    <a:pt x="8026339" y="3627051"/>
                    <a:pt x="7266950" y="4767257"/>
                    <a:pt x="6384427" y="5871522"/>
                  </a:cubicBezTo>
                  <a:cubicBezTo>
                    <a:pt x="6213672" y="6085263"/>
                    <a:pt x="5821964" y="6223947"/>
                    <a:pt x="5456214" y="6294051"/>
                  </a:cubicBezTo>
                  <a:cubicBezTo>
                    <a:pt x="5056569" y="6370632"/>
                    <a:pt x="4620027" y="6314117"/>
                    <a:pt x="4259425" y="6201341"/>
                  </a:cubicBezTo>
                  <a:cubicBezTo>
                    <a:pt x="3923492" y="6096312"/>
                    <a:pt x="3644834" y="5865172"/>
                    <a:pt x="3545727" y="5651812"/>
                  </a:cubicBezTo>
                  <a:cubicBezTo>
                    <a:pt x="3429030" y="5401114"/>
                    <a:pt x="3520414" y="5170863"/>
                    <a:pt x="3702324" y="4943279"/>
                  </a:cubicBezTo>
                  <a:cubicBezTo>
                    <a:pt x="3839401" y="4771702"/>
                    <a:pt x="3972830" y="4599109"/>
                    <a:pt x="4103042" y="4425754"/>
                  </a:cubicBezTo>
                  <a:cubicBezTo>
                    <a:pt x="3954382" y="4475030"/>
                    <a:pt x="3805507" y="4524052"/>
                    <a:pt x="3655989" y="4572312"/>
                  </a:cubicBezTo>
                  <a:cubicBezTo>
                    <a:pt x="2989485" y="4787704"/>
                    <a:pt x="2308824" y="4974140"/>
                    <a:pt x="1533560" y="4975918"/>
                  </a:cubicBezTo>
                  <a:cubicBezTo>
                    <a:pt x="557294" y="4978331"/>
                    <a:pt x="-173427" y="4383971"/>
                    <a:pt x="36019" y="3812090"/>
                  </a:cubicBezTo>
                  <a:cubicBezTo>
                    <a:pt x="779534" y="2434902"/>
                    <a:pt x="2353443" y="1334320"/>
                    <a:pt x="3946230" y="269933"/>
                  </a:cubicBezTo>
                  <a:cubicBezTo>
                    <a:pt x="4218881" y="87688"/>
                    <a:pt x="4647056" y="11107"/>
                    <a:pt x="5044341" y="693"/>
                  </a:cubicBezTo>
                  <a:cubicBezTo>
                    <a:pt x="5457930" y="-10229"/>
                    <a:pt x="5846634" y="109151"/>
                    <a:pt x="6142453" y="269933"/>
                  </a:cubicBezTo>
                  <a:cubicBezTo>
                    <a:pt x="6428189" y="425254"/>
                    <a:pt x="6597228" y="694621"/>
                    <a:pt x="6597228" y="920046"/>
                  </a:cubicBezTo>
                  <a:cubicBezTo>
                    <a:pt x="6597228" y="1110419"/>
                    <a:pt x="6492759" y="1280980"/>
                    <a:pt x="6322432" y="1432364"/>
                  </a:cubicBezTo>
                  <a:cubicBezTo>
                    <a:pt x="6331871" y="1428427"/>
                    <a:pt x="6341310" y="1424617"/>
                    <a:pt x="6350749" y="1420680"/>
                  </a:cubicBezTo>
                  <a:cubicBezTo>
                    <a:pt x="6626832" y="1306634"/>
                    <a:pt x="7019397" y="1285933"/>
                    <a:pt x="7340958" y="1311587"/>
                  </a:cubicBezTo>
                  <a:cubicBezTo>
                    <a:pt x="7620259" y="1333812"/>
                    <a:pt x="7852366" y="1390454"/>
                    <a:pt x="8075463" y="1492562"/>
                  </a:cubicBezTo>
                  <a:cubicBezTo>
                    <a:pt x="8551905" y="1710367"/>
                    <a:pt x="8764357" y="2106861"/>
                    <a:pt x="8632348" y="2459159"/>
                  </a:cubicBezTo>
                  <a:close/>
                </a:path>
              </a:pathLst>
            </a:custGeom>
            <a:blipFill>
              <a:blip r:embed="rId7"/>
              <a:stretch>
                <a:fillRect l="-4677" r="-4677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"/>
          <p:cNvGrpSpPr/>
          <p:nvPr/>
        </p:nvGrpSpPr>
        <p:grpSpPr>
          <a:xfrm>
            <a:off x="328365" y="1326686"/>
            <a:ext cx="7154603" cy="8771385"/>
            <a:chOff x="0" y="0"/>
            <a:chExt cx="5162550" cy="6329172"/>
          </a:xfrm>
        </p:grpSpPr>
        <p:sp>
          <p:nvSpPr>
            <p:cNvPr id="1048673" name="Freeform 3"/>
            <p:cNvSpPr/>
            <p:nvPr/>
          </p:nvSpPr>
          <p:spPr>
            <a:xfrm>
              <a:off x="-34" y="69"/>
              <a:ext cx="5162590" cy="6329203"/>
            </a:xfrm>
            <a:custGeom>
              <a:avLst/>
              <a:gdLst/>
              <a:ahLst/>
              <a:cxnLst/>
              <a:rect l="l" t="t" r="r" b="b"/>
              <a:pathLst>
                <a:path w="5162590" h="6329203">
                  <a:moveTo>
                    <a:pt x="5128040" y="2459159"/>
                  </a:moveTo>
                  <a:cubicBezTo>
                    <a:pt x="4769265" y="3627051"/>
                    <a:pt x="4319685" y="4767257"/>
                    <a:pt x="3797207" y="5871522"/>
                  </a:cubicBezTo>
                  <a:cubicBezTo>
                    <a:pt x="3696115" y="6085263"/>
                    <a:pt x="3464213" y="6223947"/>
                    <a:pt x="3247678" y="6294051"/>
                  </a:cubicBezTo>
                  <a:cubicBezTo>
                    <a:pt x="3011077" y="6370632"/>
                    <a:pt x="2752632" y="6314117"/>
                    <a:pt x="2539145" y="6201341"/>
                  </a:cubicBezTo>
                  <a:cubicBezTo>
                    <a:pt x="2340263" y="6096312"/>
                    <a:pt x="2175290" y="5865172"/>
                    <a:pt x="2116616" y="5651812"/>
                  </a:cubicBezTo>
                  <a:cubicBezTo>
                    <a:pt x="2047528" y="5401114"/>
                    <a:pt x="2101630" y="5170863"/>
                    <a:pt x="2209326" y="4943279"/>
                  </a:cubicBezTo>
                  <a:cubicBezTo>
                    <a:pt x="2290479" y="4771702"/>
                    <a:pt x="2369473" y="4599109"/>
                    <a:pt x="2446562" y="4425754"/>
                  </a:cubicBezTo>
                  <a:cubicBezTo>
                    <a:pt x="2358551" y="4475030"/>
                    <a:pt x="2270413" y="4524052"/>
                    <a:pt x="2181894" y="4572312"/>
                  </a:cubicBezTo>
                  <a:cubicBezTo>
                    <a:pt x="1787305" y="4787704"/>
                    <a:pt x="1384334" y="4974140"/>
                    <a:pt x="925356" y="4975918"/>
                  </a:cubicBezTo>
                  <a:cubicBezTo>
                    <a:pt x="347379" y="4978331"/>
                    <a:pt x="-143984" y="4383971"/>
                    <a:pt x="38769" y="3812090"/>
                  </a:cubicBezTo>
                  <a:cubicBezTo>
                    <a:pt x="478951" y="2434902"/>
                    <a:pt x="1410750" y="1334320"/>
                    <a:pt x="2353725" y="269933"/>
                  </a:cubicBezTo>
                  <a:cubicBezTo>
                    <a:pt x="2515142" y="87688"/>
                    <a:pt x="2768634" y="11107"/>
                    <a:pt x="3003838" y="693"/>
                  </a:cubicBezTo>
                  <a:cubicBezTo>
                    <a:pt x="3248694" y="-10229"/>
                    <a:pt x="3478818" y="109151"/>
                    <a:pt x="3653951" y="269933"/>
                  </a:cubicBezTo>
                  <a:cubicBezTo>
                    <a:pt x="3823115" y="425254"/>
                    <a:pt x="3923191" y="694621"/>
                    <a:pt x="3923191" y="920046"/>
                  </a:cubicBezTo>
                  <a:cubicBezTo>
                    <a:pt x="3923191" y="1110419"/>
                    <a:pt x="3861342" y="1280980"/>
                    <a:pt x="3760504" y="1432364"/>
                  </a:cubicBezTo>
                  <a:cubicBezTo>
                    <a:pt x="3766092" y="1428427"/>
                    <a:pt x="3771680" y="1424617"/>
                    <a:pt x="3777268" y="1420680"/>
                  </a:cubicBezTo>
                  <a:cubicBezTo>
                    <a:pt x="3940717" y="1306634"/>
                    <a:pt x="4173127" y="1285933"/>
                    <a:pt x="4363500" y="1311587"/>
                  </a:cubicBezTo>
                  <a:cubicBezTo>
                    <a:pt x="4528854" y="1333812"/>
                    <a:pt x="4666268" y="1390454"/>
                    <a:pt x="4798348" y="1492562"/>
                  </a:cubicBezTo>
                  <a:cubicBezTo>
                    <a:pt x="5080415" y="1710367"/>
                    <a:pt x="5236244" y="2106861"/>
                    <a:pt x="5128040" y="2459159"/>
                  </a:cubicBezTo>
                  <a:close/>
                </a:path>
              </a:pathLst>
            </a:custGeom>
            <a:blipFill>
              <a:blip r:embed="rId2"/>
              <a:stretch>
                <a:fillRect t="-428" b="-428"/>
              </a:stretch>
            </a:blipFill>
          </p:spPr>
        </p:sp>
      </p:grpSp>
      <p:sp>
        <p:nvSpPr>
          <p:cNvPr id="1048674" name="Freeform 4"/>
          <p:cNvSpPr/>
          <p:nvPr/>
        </p:nvSpPr>
        <p:spPr>
          <a:xfrm>
            <a:off x="-465783" y="5468277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675" name="Freeform 5"/>
          <p:cNvSpPr/>
          <p:nvPr/>
        </p:nvSpPr>
        <p:spPr>
          <a:xfrm>
            <a:off x="-2013680" y="82296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676" name="Freeform 6"/>
          <p:cNvSpPr/>
          <p:nvPr/>
        </p:nvSpPr>
        <p:spPr>
          <a:xfrm>
            <a:off x="-1678383" y="513690"/>
            <a:ext cx="3356765" cy="4310453"/>
          </a:xfrm>
          <a:custGeom>
            <a:avLst/>
            <a:gdLst/>
            <a:ahLst/>
            <a:cxnLst/>
            <a:rect l="l" t="t" r="r" b="b"/>
            <a:pathLst>
              <a:path w="3356765" h="4310453">
                <a:moveTo>
                  <a:pt x="0" y="0"/>
                </a:moveTo>
                <a:lnTo>
                  <a:pt x="3356766" y="0"/>
                </a:lnTo>
                <a:lnTo>
                  <a:pt x="3356766" y="4310453"/>
                </a:lnTo>
                <a:lnTo>
                  <a:pt x="0" y="43104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677" name="Freeform 7"/>
          <p:cNvSpPr/>
          <p:nvPr/>
        </p:nvSpPr>
        <p:spPr>
          <a:xfrm>
            <a:off x="-465783" y="-462046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6" y="0"/>
                </a:lnTo>
                <a:lnTo>
                  <a:pt x="2988966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48678" name="TextBox 8"/>
          <p:cNvSpPr txBox="1"/>
          <p:nvPr/>
        </p:nvSpPr>
        <p:spPr>
          <a:xfrm>
            <a:off x="7482969" y="1113294"/>
            <a:ext cx="10514989" cy="1277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31"/>
              </a:lnSpc>
            </a:pPr>
            <a:r>
              <a:rPr lang="en-US" sz="4981" b="1">
                <a:solidFill>
                  <a:srgbClr val="5170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SENSOPLASTYKA </a:t>
            </a:r>
          </a:p>
          <a:p>
            <a:pPr marL="0" lvl="0" indent="0" algn="l">
              <a:lnSpc>
                <a:spcPts val="5031"/>
              </a:lnSpc>
            </a:pPr>
            <a:r>
              <a:rPr lang="en-US" sz="4981" b="1">
                <a:solidFill>
                  <a:srgbClr val="5170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INTEGRACJA SENSORYCZNA</a:t>
            </a:r>
          </a:p>
        </p:txBody>
      </p:sp>
      <p:sp>
        <p:nvSpPr>
          <p:cNvPr id="1048679" name="TextBox 9"/>
          <p:cNvSpPr txBox="1"/>
          <p:nvPr/>
        </p:nvSpPr>
        <p:spPr>
          <a:xfrm>
            <a:off x="7649099" y="2852403"/>
            <a:ext cx="10348859" cy="501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17"/>
              </a:lnSpc>
            </a:pPr>
            <a:r>
              <a:rPr lang="en-US" sz="2936" b="1" spc="-58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Porównanie dwóch metod terapeutycznych</a:t>
            </a:r>
          </a:p>
        </p:txBody>
      </p:sp>
      <p:sp>
        <p:nvSpPr>
          <p:cNvPr id="1048680" name="Freeform 10"/>
          <p:cNvSpPr/>
          <p:nvPr/>
        </p:nvSpPr>
        <p:spPr>
          <a:xfrm>
            <a:off x="13469469" y="-221663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681" name="Freeform 11"/>
          <p:cNvSpPr/>
          <p:nvPr/>
        </p:nvSpPr>
        <p:spPr>
          <a:xfrm>
            <a:off x="16274320" y="-20574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682" name="Freeform 12"/>
          <p:cNvSpPr/>
          <p:nvPr/>
        </p:nvSpPr>
        <p:spPr>
          <a:xfrm>
            <a:off x="16584683" y="4898404"/>
            <a:ext cx="3716997" cy="4773030"/>
          </a:xfrm>
          <a:custGeom>
            <a:avLst/>
            <a:gdLst/>
            <a:ahLst/>
            <a:cxnLst/>
            <a:rect l="l" t="t" r="r" b="b"/>
            <a:pathLst>
              <a:path w="3716997" h="4773030">
                <a:moveTo>
                  <a:pt x="0" y="0"/>
                </a:moveTo>
                <a:lnTo>
                  <a:pt x="3716997" y="0"/>
                </a:lnTo>
                <a:lnTo>
                  <a:pt x="3716997" y="4773030"/>
                </a:lnTo>
                <a:lnTo>
                  <a:pt x="0" y="47730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683" name="Freeform 13"/>
          <p:cNvSpPr/>
          <p:nvPr/>
        </p:nvSpPr>
        <p:spPr>
          <a:xfrm rot="-10800000">
            <a:off x="15874334" y="7767554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5" y="0"/>
                </a:lnTo>
                <a:lnTo>
                  <a:pt x="2988965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48684" name="TextBox 14"/>
          <p:cNvSpPr txBox="1"/>
          <p:nvPr/>
        </p:nvSpPr>
        <p:spPr>
          <a:xfrm>
            <a:off x="7857894" y="3901354"/>
            <a:ext cx="8932737" cy="673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56"/>
              </a:lnSpc>
            </a:pPr>
            <a:r>
              <a:rPr lang="en-US" sz="3966" b="1" spc="-7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Integracja sensoryczna</a:t>
            </a:r>
          </a:p>
        </p:txBody>
      </p:sp>
      <p:sp>
        <p:nvSpPr>
          <p:cNvPr id="1048685" name="TextBox 15"/>
          <p:cNvSpPr txBox="1"/>
          <p:nvPr/>
        </p:nvSpPr>
        <p:spPr>
          <a:xfrm>
            <a:off x="7857894" y="4527945"/>
            <a:ext cx="8308490" cy="1615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2"/>
              </a:lnSpc>
            </a:pPr>
            <a:r>
              <a:rPr lang="en-US" sz="3263" spc="-6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Terapia układów zmysłowych</a:t>
            </a:r>
          </a:p>
          <a:p>
            <a:pPr marL="0" lvl="0" indent="0" algn="l">
              <a:lnSpc>
                <a:spcPts val="4242"/>
              </a:lnSpc>
            </a:pPr>
            <a:r>
              <a:rPr lang="en-US" sz="3263" spc="-6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Praca z deficytami sensorycznymi</a:t>
            </a:r>
          </a:p>
          <a:p>
            <a:pPr marL="0" lvl="0" indent="0" algn="l">
              <a:lnSpc>
                <a:spcPts val="4242"/>
              </a:lnSpc>
            </a:pPr>
            <a:r>
              <a:rPr lang="en-US" sz="3263" spc="-6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Ustrukturyzowane ćwiczenia</a:t>
            </a:r>
          </a:p>
        </p:txBody>
      </p:sp>
      <p:sp>
        <p:nvSpPr>
          <p:cNvPr id="1048686" name="TextBox 16"/>
          <p:cNvSpPr txBox="1"/>
          <p:nvPr/>
        </p:nvSpPr>
        <p:spPr>
          <a:xfrm>
            <a:off x="7775019" y="7094028"/>
            <a:ext cx="4621150" cy="673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56"/>
              </a:lnSpc>
            </a:pPr>
            <a:r>
              <a:rPr lang="en-US" sz="3966" b="1" spc="-7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Sensoplastyka</a:t>
            </a:r>
          </a:p>
        </p:txBody>
      </p:sp>
      <p:sp>
        <p:nvSpPr>
          <p:cNvPr id="1048687" name="TextBox 17"/>
          <p:cNvSpPr txBox="1"/>
          <p:nvPr/>
        </p:nvSpPr>
        <p:spPr>
          <a:xfrm>
            <a:off x="7775019" y="7710404"/>
            <a:ext cx="8391365" cy="1615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2"/>
              </a:lnSpc>
            </a:pPr>
            <a:r>
              <a:rPr lang="en-US" sz="3263" spc="-6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Metoda profilaktyczna i rozwojowa</a:t>
            </a:r>
          </a:p>
          <a:p>
            <a:pPr marL="0" lvl="0" indent="0" algn="l">
              <a:lnSpc>
                <a:spcPts val="4242"/>
              </a:lnSpc>
            </a:pPr>
            <a:r>
              <a:rPr lang="en-US" sz="3263" spc="-6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Swobodna, naturalna eksploracja</a:t>
            </a:r>
          </a:p>
          <a:p>
            <a:pPr marL="0" lvl="0" indent="0" algn="l">
              <a:lnSpc>
                <a:spcPts val="4242"/>
              </a:lnSpc>
            </a:pPr>
            <a:r>
              <a:rPr lang="en-US" sz="3263" spc="-6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Brak gotowych schematów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2"/>
          <p:cNvGrpSpPr/>
          <p:nvPr/>
        </p:nvGrpSpPr>
        <p:grpSpPr>
          <a:xfrm>
            <a:off x="1028700" y="1515615"/>
            <a:ext cx="7154603" cy="8771385"/>
            <a:chOff x="0" y="0"/>
            <a:chExt cx="5162550" cy="6329172"/>
          </a:xfrm>
        </p:grpSpPr>
        <p:sp>
          <p:nvSpPr>
            <p:cNvPr id="1048688" name="Freeform 3"/>
            <p:cNvSpPr/>
            <p:nvPr/>
          </p:nvSpPr>
          <p:spPr>
            <a:xfrm>
              <a:off x="-34" y="69"/>
              <a:ext cx="5162590" cy="6329203"/>
            </a:xfrm>
            <a:custGeom>
              <a:avLst/>
              <a:gdLst/>
              <a:ahLst/>
              <a:cxnLst/>
              <a:rect l="l" t="t" r="r" b="b"/>
              <a:pathLst>
                <a:path w="5162590" h="6329203">
                  <a:moveTo>
                    <a:pt x="5128040" y="2459159"/>
                  </a:moveTo>
                  <a:cubicBezTo>
                    <a:pt x="4769265" y="3627051"/>
                    <a:pt x="4319685" y="4767257"/>
                    <a:pt x="3797207" y="5871522"/>
                  </a:cubicBezTo>
                  <a:cubicBezTo>
                    <a:pt x="3696115" y="6085263"/>
                    <a:pt x="3464213" y="6223947"/>
                    <a:pt x="3247678" y="6294051"/>
                  </a:cubicBezTo>
                  <a:cubicBezTo>
                    <a:pt x="3011077" y="6370632"/>
                    <a:pt x="2752632" y="6314117"/>
                    <a:pt x="2539145" y="6201341"/>
                  </a:cubicBezTo>
                  <a:cubicBezTo>
                    <a:pt x="2340263" y="6096312"/>
                    <a:pt x="2175290" y="5865172"/>
                    <a:pt x="2116616" y="5651812"/>
                  </a:cubicBezTo>
                  <a:cubicBezTo>
                    <a:pt x="2047528" y="5401114"/>
                    <a:pt x="2101630" y="5170863"/>
                    <a:pt x="2209326" y="4943279"/>
                  </a:cubicBezTo>
                  <a:cubicBezTo>
                    <a:pt x="2290479" y="4771702"/>
                    <a:pt x="2369473" y="4599109"/>
                    <a:pt x="2446562" y="4425754"/>
                  </a:cubicBezTo>
                  <a:cubicBezTo>
                    <a:pt x="2358551" y="4475030"/>
                    <a:pt x="2270413" y="4524052"/>
                    <a:pt x="2181894" y="4572312"/>
                  </a:cubicBezTo>
                  <a:cubicBezTo>
                    <a:pt x="1787305" y="4787704"/>
                    <a:pt x="1384334" y="4974140"/>
                    <a:pt x="925356" y="4975918"/>
                  </a:cubicBezTo>
                  <a:cubicBezTo>
                    <a:pt x="347379" y="4978331"/>
                    <a:pt x="-143984" y="4383971"/>
                    <a:pt x="38769" y="3812090"/>
                  </a:cubicBezTo>
                  <a:cubicBezTo>
                    <a:pt x="478951" y="2434902"/>
                    <a:pt x="1410750" y="1334320"/>
                    <a:pt x="2353725" y="269933"/>
                  </a:cubicBezTo>
                  <a:cubicBezTo>
                    <a:pt x="2515142" y="87688"/>
                    <a:pt x="2768634" y="11107"/>
                    <a:pt x="3003838" y="693"/>
                  </a:cubicBezTo>
                  <a:cubicBezTo>
                    <a:pt x="3248694" y="-10229"/>
                    <a:pt x="3478818" y="109151"/>
                    <a:pt x="3653951" y="269933"/>
                  </a:cubicBezTo>
                  <a:cubicBezTo>
                    <a:pt x="3823115" y="425254"/>
                    <a:pt x="3923191" y="694621"/>
                    <a:pt x="3923191" y="920046"/>
                  </a:cubicBezTo>
                  <a:cubicBezTo>
                    <a:pt x="3923191" y="1110419"/>
                    <a:pt x="3861342" y="1280980"/>
                    <a:pt x="3760504" y="1432364"/>
                  </a:cubicBezTo>
                  <a:cubicBezTo>
                    <a:pt x="3766092" y="1428427"/>
                    <a:pt x="3771680" y="1424617"/>
                    <a:pt x="3777268" y="1420680"/>
                  </a:cubicBezTo>
                  <a:cubicBezTo>
                    <a:pt x="3940717" y="1306634"/>
                    <a:pt x="4173127" y="1285933"/>
                    <a:pt x="4363500" y="1311587"/>
                  </a:cubicBezTo>
                  <a:cubicBezTo>
                    <a:pt x="4528854" y="1333812"/>
                    <a:pt x="4666268" y="1390454"/>
                    <a:pt x="4798348" y="1492562"/>
                  </a:cubicBezTo>
                  <a:cubicBezTo>
                    <a:pt x="5080415" y="1710367"/>
                    <a:pt x="5236244" y="2106861"/>
                    <a:pt x="5128040" y="2459159"/>
                  </a:cubicBezTo>
                  <a:close/>
                </a:path>
              </a:pathLst>
            </a:custGeom>
            <a:blipFill>
              <a:blip r:embed="rId2"/>
              <a:stretch>
                <a:fillRect t="-428" b="-428"/>
              </a:stretch>
            </a:blipFill>
          </p:spPr>
        </p:sp>
      </p:grpSp>
      <p:sp>
        <p:nvSpPr>
          <p:cNvPr id="1048689" name="Freeform 4"/>
          <p:cNvSpPr/>
          <p:nvPr/>
        </p:nvSpPr>
        <p:spPr>
          <a:xfrm>
            <a:off x="-465783" y="5468277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690" name="Freeform 5"/>
          <p:cNvSpPr/>
          <p:nvPr/>
        </p:nvSpPr>
        <p:spPr>
          <a:xfrm>
            <a:off x="-2013680" y="82296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691" name="Freeform 6"/>
          <p:cNvSpPr/>
          <p:nvPr/>
        </p:nvSpPr>
        <p:spPr>
          <a:xfrm>
            <a:off x="-1678383" y="513690"/>
            <a:ext cx="3356765" cy="4310453"/>
          </a:xfrm>
          <a:custGeom>
            <a:avLst/>
            <a:gdLst/>
            <a:ahLst/>
            <a:cxnLst/>
            <a:rect l="l" t="t" r="r" b="b"/>
            <a:pathLst>
              <a:path w="3356765" h="4310453">
                <a:moveTo>
                  <a:pt x="0" y="0"/>
                </a:moveTo>
                <a:lnTo>
                  <a:pt x="3356766" y="0"/>
                </a:lnTo>
                <a:lnTo>
                  <a:pt x="3356766" y="4310453"/>
                </a:lnTo>
                <a:lnTo>
                  <a:pt x="0" y="43104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692" name="Freeform 7"/>
          <p:cNvSpPr/>
          <p:nvPr/>
        </p:nvSpPr>
        <p:spPr>
          <a:xfrm>
            <a:off x="-465783" y="-462046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6" y="0"/>
                </a:lnTo>
                <a:lnTo>
                  <a:pt x="2988966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48693" name="TextBox 8"/>
          <p:cNvSpPr txBox="1"/>
          <p:nvPr/>
        </p:nvSpPr>
        <p:spPr>
          <a:xfrm>
            <a:off x="7198295" y="436483"/>
            <a:ext cx="10061005" cy="1270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23"/>
              </a:lnSpc>
            </a:pPr>
            <a:r>
              <a:rPr lang="en-US" sz="4875" b="1">
                <a:solidFill>
                  <a:srgbClr val="5170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 CO JESZCZE WPŁYWA SENSOPLASTYKA?</a:t>
            </a:r>
          </a:p>
        </p:txBody>
      </p:sp>
      <p:sp>
        <p:nvSpPr>
          <p:cNvPr id="1048694" name="TextBox 9"/>
          <p:cNvSpPr txBox="1"/>
          <p:nvPr/>
        </p:nvSpPr>
        <p:spPr>
          <a:xfrm>
            <a:off x="8344133" y="1869656"/>
            <a:ext cx="6921550" cy="549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6"/>
              </a:lnSpc>
            </a:pPr>
            <a:r>
              <a:rPr lang="en-US" sz="3266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Więzi i pewność siebie</a:t>
            </a:r>
          </a:p>
        </p:txBody>
      </p:sp>
      <p:sp>
        <p:nvSpPr>
          <p:cNvPr id="1048695" name="TextBox 10"/>
          <p:cNvSpPr txBox="1"/>
          <p:nvPr/>
        </p:nvSpPr>
        <p:spPr>
          <a:xfrm>
            <a:off x="8344133" y="2518397"/>
            <a:ext cx="9520120" cy="1615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2"/>
              </a:lnSpc>
            </a:pPr>
            <a:r>
              <a:rPr lang="en-US" sz="3263" spc="-6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Budowanie głębokiej więzi emocjonalnej </a:t>
            </a:r>
          </a:p>
          <a:p>
            <a:pPr marL="0" lvl="0" indent="0" algn="just">
              <a:lnSpc>
                <a:spcPts val="4242"/>
              </a:lnSpc>
            </a:pPr>
            <a:r>
              <a:rPr lang="en-US" sz="3263" spc="-6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 dzieckiem oraz wzmacnianie wiary we </a:t>
            </a:r>
          </a:p>
          <a:p>
            <a:pPr marL="0" lvl="0" indent="0" algn="just">
              <a:lnSpc>
                <a:spcPts val="4242"/>
              </a:lnSpc>
            </a:pPr>
            <a:r>
              <a:rPr lang="en-US" sz="3263" spc="-6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własne umiejętności i możliwości.</a:t>
            </a:r>
          </a:p>
        </p:txBody>
      </p:sp>
      <p:sp>
        <p:nvSpPr>
          <p:cNvPr id="1048696" name="Freeform 11"/>
          <p:cNvSpPr/>
          <p:nvPr/>
        </p:nvSpPr>
        <p:spPr>
          <a:xfrm>
            <a:off x="13469469" y="-221663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697" name="Freeform 12"/>
          <p:cNvSpPr/>
          <p:nvPr/>
        </p:nvSpPr>
        <p:spPr>
          <a:xfrm>
            <a:off x="16274320" y="-20574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698" name="Freeform 13"/>
          <p:cNvSpPr/>
          <p:nvPr/>
        </p:nvSpPr>
        <p:spPr>
          <a:xfrm>
            <a:off x="16584683" y="4898404"/>
            <a:ext cx="3716997" cy="4773030"/>
          </a:xfrm>
          <a:custGeom>
            <a:avLst/>
            <a:gdLst/>
            <a:ahLst/>
            <a:cxnLst/>
            <a:rect l="l" t="t" r="r" b="b"/>
            <a:pathLst>
              <a:path w="3716997" h="4773030">
                <a:moveTo>
                  <a:pt x="0" y="0"/>
                </a:moveTo>
                <a:lnTo>
                  <a:pt x="3716997" y="0"/>
                </a:lnTo>
                <a:lnTo>
                  <a:pt x="3716997" y="4773030"/>
                </a:lnTo>
                <a:lnTo>
                  <a:pt x="0" y="47730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699" name="Freeform 14"/>
          <p:cNvSpPr/>
          <p:nvPr/>
        </p:nvSpPr>
        <p:spPr>
          <a:xfrm rot="-10800000">
            <a:off x="15874334" y="7767554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5" y="0"/>
                </a:lnTo>
                <a:lnTo>
                  <a:pt x="2988965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48700" name="TextBox 15"/>
          <p:cNvSpPr txBox="1"/>
          <p:nvPr/>
        </p:nvSpPr>
        <p:spPr>
          <a:xfrm>
            <a:off x="9055639" y="4349339"/>
            <a:ext cx="7218681" cy="549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6"/>
              </a:lnSpc>
            </a:pPr>
            <a:r>
              <a:rPr lang="en-US" sz="3266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Kreatywność i ekspresja</a:t>
            </a:r>
          </a:p>
        </p:txBody>
      </p:sp>
      <p:sp>
        <p:nvSpPr>
          <p:cNvPr id="1048701" name="TextBox 16"/>
          <p:cNvSpPr txBox="1"/>
          <p:nvPr/>
        </p:nvSpPr>
        <p:spPr>
          <a:xfrm>
            <a:off x="9054483" y="5106731"/>
            <a:ext cx="7530201" cy="1615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2"/>
              </a:lnSpc>
            </a:pPr>
            <a:r>
              <a:rPr lang="en-US" sz="3263" spc="-6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Rozwój kreatywności i pomysłowości oraz uwolnienie naturalnej ekspresji twórczej bez ograniczeń i oceniania.</a:t>
            </a:r>
          </a:p>
        </p:txBody>
      </p:sp>
      <p:sp>
        <p:nvSpPr>
          <p:cNvPr id="1048702" name="TextBox 17"/>
          <p:cNvSpPr txBox="1"/>
          <p:nvPr/>
        </p:nvSpPr>
        <p:spPr>
          <a:xfrm>
            <a:off x="9685844" y="6984462"/>
            <a:ext cx="7567249" cy="549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6"/>
              </a:lnSpc>
            </a:pPr>
            <a:r>
              <a:rPr lang="en-US" sz="3266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Współpraca i stabilizacja</a:t>
            </a:r>
          </a:p>
        </p:txBody>
      </p:sp>
      <p:sp>
        <p:nvSpPr>
          <p:cNvPr id="1048703" name="TextBox 18"/>
          <p:cNvSpPr txBox="1"/>
          <p:nvPr/>
        </p:nvSpPr>
        <p:spPr>
          <a:xfrm>
            <a:off x="9692051" y="7710404"/>
            <a:ext cx="7960639" cy="214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2"/>
              </a:lnSpc>
            </a:pPr>
            <a:r>
              <a:rPr lang="en-US" sz="3263" spc="-6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Nauka współpracy w grupie, kształtowanie elastycznego podejścia do życia oraz budowanie poczucia bezpieczeństwa i stabilizacji.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4" name="Freeform 2"/>
          <p:cNvSpPr/>
          <p:nvPr/>
        </p:nvSpPr>
        <p:spPr>
          <a:xfrm>
            <a:off x="13681856" y="5468277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705" name="Freeform 3"/>
          <p:cNvSpPr/>
          <p:nvPr/>
        </p:nvSpPr>
        <p:spPr>
          <a:xfrm>
            <a:off x="0" y="-221663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706" name="Freeform 4"/>
          <p:cNvSpPr/>
          <p:nvPr/>
        </p:nvSpPr>
        <p:spPr>
          <a:xfrm>
            <a:off x="15874334" y="82296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707" name="Freeform 5"/>
          <p:cNvSpPr/>
          <p:nvPr/>
        </p:nvSpPr>
        <p:spPr>
          <a:xfrm>
            <a:off x="-2013680" y="-20574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708" name="Freeform 6"/>
          <p:cNvSpPr/>
          <p:nvPr/>
        </p:nvSpPr>
        <p:spPr>
          <a:xfrm>
            <a:off x="16544929" y="513690"/>
            <a:ext cx="3356765" cy="4310453"/>
          </a:xfrm>
          <a:custGeom>
            <a:avLst/>
            <a:gdLst/>
            <a:ahLst/>
            <a:cxnLst/>
            <a:rect l="l" t="t" r="r" b="b"/>
            <a:pathLst>
              <a:path w="3356765" h="4310453">
                <a:moveTo>
                  <a:pt x="0" y="0"/>
                </a:moveTo>
                <a:lnTo>
                  <a:pt x="3356765" y="0"/>
                </a:lnTo>
                <a:lnTo>
                  <a:pt x="3356765" y="4310453"/>
                </a:lnTo>
                <a:lnTo>
                  <a:pt x="0" y="4310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709" name="Freeform 7"/>
          <p:cNvSpPr/>
          <p:nvPr/>
        </p:nvSpPr>
        <p:spPr>
          <a:xfrm>
            <a:off x="-1756168" y="4898404"/>
            <a:ext cx="3716997" cy="4773030"/>
          </a:xfrm>
          <a:custGeom>
            <a:avLst/>
            <a:gdLst/>
            <a:ahLst/>
            <a:cxnLst/>
            <a:rect l="l" t="t" r="r" b="b"/>
            <a:pathLst>
              <a:path w="3716997" h="4773030">
                <a:moveTo>
                  <a:pt x="0" y="0"/>
                </a:moveTo>
                <a:lnTo>
                  <a:pt x="3716997" y="0"/>
                </a:lnTo>
                <a:lnTo>
                  <a:pt x="3716997" y="4773030"/>
                </a:lnTo>
                <a:lnTo>
                  <a:pt x="0" y="477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710" name="Freeform 8"/>
          <p:cNvSpPr/>
          <p:nvPr/>
        </p:nvSpPr>
        <p:spPr>
          <a:xfrm flipH="1">
            <a:off x="15764817" y="-462046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2988966" y="0"/>
                </a:moveTo>
                <a:lnTo>
                  <a:pt x="0" y="0"/>
                </a:lnTo>
                <a:lnTo>
                  <a:pt x="0" y="2981492"/>
                </a:lnTo>
                <a:lnTo>
                  <a:pt x="2988966" y="2981492"/>
                </a:lnTo>
                <a:lnTo>
                  <a:pt x="29889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711" name="Freeform 9"/>
          <p:cNvSpPr/>
          <p:nvPr/>
        </p:nvSpPr>
        <p:spPr>
          <a:xfrm rot="-5400000">
            <a:off x="-465783" y="7767554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6" y="0"/>
                </a:lnTo>
                <a:lnTo>
                  <a:pt x="2988966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9" name="Group 10"/>
          <p:cNvGrpSpPr/>
          <p:nvPr/>
        </p:nvGrpSpPr>
        <p:grpSpPr>
          <a:xfrm>
            <a:off x="9390326" y="-462046"/>
            <a:ext cx="7154603" cy="8771385"/>
            <a:chOff x="0" y="0"/>
            <a:chExt cx="5162550" cy="6329172"/>
          </a:xfrm>
        </p:grpSpPr>
        <p:sp>
          <p:nvSpPr>
            <p:cNvPr id="1048712" name="Freeform 11"/>
            <p:cNvSpPr/>
            <p:nvPr/>
          </p:nvSpPr>
          <p:spPr>
            <a:xfrm>
              <a:off x="-34" y="69"/>
              <a:ext cx="5162590" cy="6329203"/>
            </a:xfrm>
            <a:custGeom>
              <a:avLst/>
              <a:gdLst/>
              <a:ahLst/>
              <a:cxnLst/>
              <a:rect l="l" t="t" r="r" b="b"/>
              <a:pathLst>
                <a:path w="5162590" h="6329203">
                  <a:moveTo>
                    <a:pt x="5128040" y="2459159"/>
                  </a:moveTo>
                  <a:cubicBezTo>
                    <a:pt x="4769265" y="3627051"/>
                    <a:pt x="4319685" y="4767257"/>
                    <a:pt x="3797207" y="5871522"/>
                  </a:cubicBezTo>
                  <a:cubicBezTo>
                    <a:pt x="3696115" y="6085263"/>
                    <a:pt x="3464213" y="6223947"/>
                    <a:pt x="3247678" y="6294051"/>
                  </a:cubicBezTo>
                  <a:cubicBezTo>
                    <a:pt x="3011077" y="6370632"/>
                    <a:pt x="2752632" y="6314117"/>
                    <a:pt x="2539145" y="6201341"/>
                  </a:cubicBezTo>
                  <a:cubicBezTo>
                    <a:pt x="2340263" y="6096312"/>
                    <a:pt x="2175290" y="5865172"/>
                    <a:pt x="2116616" y="5651812"/>
                  </a:cubicBezTo>
                  <a:cubicBezTo>
                    <a:pt x="2047528" y="5401114"/>
                    <a:pt x="2101630" y="5170863"/>
                    <a:pt x="2209326" y="4943279"/>
                  </a:cubicBezTo>
                  <a:cubicBezTo>
                    <a:pt x="2290479" y="4771702"/>
                    <a:pt x="2369473" y="4599109"/>
                    <a:pt x="2446562" y="4425754"/>
                  </a:cubicBezTo>
                  <a:cubicBezTo>
                    <a:pt x="2358551" y="4475030"/>
                    <a:pt x="2270413" y="4524052"/>
                    <a:pt x="2181894" y="4572312"/>
                  </a:cubicBezTo>
                  <a:cubicBezTo>
                    <a:pt x="1787305" y="4787704"/>
                    <a:pt x="1384334" y="4974140"/>
                    <a:pt x="925356" y="4975918"/>
                  </a:cubicBezTo>
                  <a:cubicBezTo>
                    <a:pt x="347379" y="4978331"/>
                    <a:pt x="-143984" y="4383971"/>
                    <a:pt x="38769" y="3812090"/>
                  </a:cubicBezTo>
                  <a:cubicBezTo>
                    <a:pt x="478951" y="2434902"/>
                    <a:pt x="1410750" y="1334320"/>
                    <a:pt x="2353725" y="269933"/>
                  </a:cubicBezTo>
                  <a:cubicBezTo>
                    <a:pt x="2515142" y="87688"/>
                    <a:pt x="2768634" y="11107"/>
                    <a:pt x="3003838" y="693"/>
                  </a:cubicBezTo>
                  <a:cubicBezTo>
                    <a:pt x="3248694" y="-10229"/>
                    <a:pt x="3478818" y="109151"/>
                    <a:pt x="3653951" y="269933"/>
                  </a:cubicBezTo>
                  <a:cubicBezTo>
                    <a:pt x="3823115" y="425254"/>
                    <a:pt x="3923191" y="694621"/>
                    <a:pt x="3923191" y="920046"/>
                  </a:cubicBezTo>
                  <a:cubicBezTo>
                    <a:pt x="3923191" y="1110419"/>
                    <a:pt x="3861342" y="1280980"/>
                    <a:pt x="3760504" y="1432364"/>
                  </a:cubicBezTo>
                  <a:cubicBezTo>
                    <a:pt x="3766092" y="1428427"/>
                    <a:pt x="3771680" y="1424617"/>
                    <a:pt x="3777268" y="1420680"/>
                  </a:cubicBezTo>
                  <a:cubicBezTo>
                    <a:pt x="3940717" y="1306634"/>
                    <a:pt x="4173127" y="1285933"/>
                    <a:pt x="4363500" y="1311587"/>
                  </a:cubicBezTo>
                  <a:cubicBezTo>
                    <a:pt x="4528854" y="1333812"/>
                    <a:pt x="4666268" y="1390454"/>
                    <a:pt x="4798348" y="1492562"/>
                  </a:cubicBezTo>
                  <a:cubicBezTo>
                    <a:pt x="5080415" y="1710367"/>
                    <a:pt x="5236244" y="2106861"/>
                    <a:pt x="5128040" y="2459159"/>
                  </a:cubicBezTo>
                  <a:close/>
                </a:path>
              </a:pathLst>
            </a:custGeom>
            <a:blipFill>
              <a:blip r:embed="rId6"/>
              <a:stretch>
                <a:fillRect t="-428" b="-428"/>
              </a:stretch>
            </a:blipFill>
          </p:spPr>
        </p:sp>
      </p:grpSp>
      <p:grpSp>
        <p:nvGrpSpPr>
          <p:cNvPr id="50" name="Group 12"/>
          <p:cNvGrpSpPr/>
          <p:nvPr/>
        </p:nvGrpSpPr>
        <p:grpSpPr>
          <a:xfrm>
            <a:off x="12747091" y="-221663"/>
            <a:ext cx="7154603" cy="8771385"/>
            <a:chOff x="0" y="0"/>
            <a:chExt cx="5162550" cy="6329172"/>
          </a:xfrm>
        </p:grpSpPr>
        <p:sp>
          <p:nvSpPr>
            <p:cNvPr id="1048713" name="Freeform 13"/>
            <p:cNvSpPr/>
            <p:nvPr/>
          </p:nvSpPr>
          <p:spPr>
            <a:xfrm>
              <a:off x="-34" y="69"/>
              <a:ext cx="5162590" cy="6329203"/>
            </a:xfrm>
            <a:custGeom>
              <a:avLst/>
              <a:gdLst/>
              <a:ahLst/>
              <a:cxnLst/>
              <a:rect l="l" t="t" r="r" b="b"/>
              <a:pathLst>
                <a:path w="5162590" h="6329203">
                  <a:moveTo>
                    <a:pt x="5128040" y="2459159"/>
                  </a:moveTo>
                  <a:cubicBezTo>
                    <a:pt x="4769265" y="3627051"/>
                    <a:pt x="4319685" y="4767257"/>
                    <a:pt x="3797207" y="5871522"/>
                  </a:cubicBezTo>
                  <a:cubicBezTo>
                    <a:pt x="3696115" y="6085263"/>
                    <a:pt x="3464213" y="6223947"/>
                    <a:pt x="3247678" y="6294051"/>
                  </a:cubicBezTo>
                  <a:cubicBezTo>
                    <a:pt x="3011077" y="6370632"/>
                    <a:pt x="2752632" y="6314117"/>
                    <a:pt x="2539145" y="6201341"/>
                  </a:cubicBezTo>
                  <a:cubicBezTo>
                    <a:pt x="2340263" y="6096312"/>
                    <a:pt x="2175290" y="5865172"/>
                    <a:pt x="2116616" y="5651812"/>
                  </a:cubicBezTo>
                  <a:cubicBezTo>
                    <a:pt x="2047528" y="5401114"/>
                    <a:pt x="2101630" y="5170863"/>
                    <a:pt x="2209326" y="4943279"/>
                  </a:cubicBezTo>
                  <a:cubicBezTo>
                    <a:pt x="2290479" y="4771702"/>
                    <a:pt x="2369473" y="4599109"/>
                    <a:pt x="2446562" y="4425754"/>
                  </a:cubicBezTo>
                  <a:cubicBezTo>
                    <a:pt x="2358551" y="4475030"/>
                    <a:pt x="2270413" y="4524052"/>
                    <a:pt x="2181894" y="4572312"/>
                  </a:cubicBezTo>
                  <a:cubicBezTo>
                    <a:pt x="1787305" y="4787704"/>
                    <a:pt x="1384334" y="4974140"/>
                    <a:pt x="925356" y="4975918"/>
                  </a:cubicBezTo>
                  <a:cubicBezTo>
                    <a:pt x="347379" y="4978331"/>
                    <a:pt x="-143984" y="4383971"/>
                    <a:pt x="38769" y="3812090"/>
                  </a:cubicBezTo>
                  <a:cubicBezTo>
                    <a:pt x="478951" y="2434902"/>
                    <a:pt x="1410750" y="1334320"/>
                    <a:pt x="2353725" y="269933"/>
                  </a:cubicBezTo>
                  <a:cubicBezTo>
                    <a:pt x="2515142" y="87688"/>
                    <a:pt x="2768634" y="11107"/>
                    <a:pt x="3003838" y="693"/>
                  </a:cubicBezTo>
                  <a:cubicBezTo>
                    <a:pt x="3248694" y="-10229"/>
                    <a:pt x="3478818" y="109151"/>
                    <a:pt x="3653951" y="269933"/>
                  </a:cubicBezTo>
                  <a:cubicBezTo>
                    <a:pt x="3823115" y="425254"/>
                    <a:pt x="3923191" y="694621"/>
                    <a:pt x="3923191" y="920046"/>
                  </a:cubicBezTo>
                  <a:cubicBezTo>
                    <a:pt x="3923191" y="1110419"/>
                    <a:pt x="3861342" y="1280980"/>
                    <a:pt x="3760504" y="1432364"/>
                  </a:cubicBezTo>
                  <a:cubicBezTo>
                    <a:pt x="3766092" y="1428427"/>
                    <a:pt x="3771680" y="1424617"/>
                    <a:pt x="3777268" y="1420680"/>
                  </a:cubicBezTo>
                  <a:cubicBezTo>
                    <a:pt x="3940717" y="1306634"/>
                    <a:pt x="4173127" y="1285933"/>
                    <a:pt x="4363500" y="1311587"/>
                  </a:cubicBezTo>
                  <a:cubicBezTo>
                    <a:pt x="4528854" y="1333812"/>
                    <a:pt x="4666268" y="1390454"/>
                    <a:pt x="4798348" y="1492562"/>
                  </a:cubicBezTo>
                  <a:cubicBezTo>
                    <a:pt x="5080415" y="1710367"/>
                    <a:pt x="5236244" y="2106861"/>
                    <a:pt x="5128040" y="2459159"/>
                  </a:cubicBezTo>
                  <a:close/>
                </a:path>
              </a:pathLst>
            </a:custGeom>
            <a:blipFill>
              <a:blip r:embed="rId7"/>
              <a:stretch>
                <a:fillRect l="-66357" r="-66357"/>
              </a:stretch>
            </a:blipFill>
          </p:spPr>
        </p:sp>
      </p:grpSp>
      <p:grpSp>
        <p:nvGrpSpPr>
          <p:cNvPr id="51" name="Group 14"/>
          <p:cNvGrpSpPr/>
          <p:nvPr/>
        </p:nvGrpSpPr>
        <p:grpSpPr>
          <a:xfrm>
            <a:off x="9798713" y="3378125"/>
            <a:ext cx="7154603" cy="8771385"/>
            <a:chOff x="0" y="0"/>
            <a:chExt cx="5162550" cy="6329172"/>
          </a:xfrm>
        </p:grpSpPr>
        <p:sp>
          <p:nvSpPr>
            <p:cNvPr id="1048714" name="Freeform 15"/>
            <p:cNvSpPr/>
            <p:nvPr/>
          </p:nvSpPr>
          <p:spPr>
            <a:xfrm>
              <a:off x="-34" y="69"/>
              <a:ext cx="5162590" cy="6329203"/>
            </a:xfrm>
            <a:custGeom>
              <a:avLst/>
              <a:gdLst/>
              <a:ahLst/>
              <a:cxnLst/>
              <a:rect l="l" t="t" r="r" b="b"/>
              <a:pathLst>
                <a:path w="5162590" h="6329203">
                  <a:moveTo>
                    <a:pt x="5128040" y="2459159"/>
                  </a:moveTo>
                  <a:cubicBezTo>
                    <a:pt x="4769265" y="3627051"/>
                    <a:pt x="4319685" y="4767257"/>
                    <a:pt x="3797207" y="5871522"/>
                  </a:cubicBezTo>
                  <a:cubicBezTo>
                    <a:pt x="3696115" y="6085263"/>
                    <a:pt x="3464213" y="6223947"/>
                    <a:pt x="3247678" y="6294051"/>
                  </a:cubicBezTo>
                  <a:cubicBezTo>
                    <a:pt x="3011077" y="6370632"/>
                    <a:pt x="2752632" y="6314117"/>
                    <a:pt x="2539145" y="6201341"/>
                  </a:cubicBezTo>
                  <a:cubicBezTo>
                    <a:pt x="2340263" y="6096312"/>
                    <a:pt x="2175290" y="5865172"/>
                    <a:pt x="2116616" y="5651812"/>
                  </a:cubicBezTo>
                  <a:cubicBezTo>
                    <a:pt x="2047528" y="5401114"/>
                    <a:pt x="2101630" y="5170863"/>
                    <a:pt x="2209326" y="4943279"/>
                  </a:cubicBezTo>
                  <a:cubicBezTo>
                    <a:pt x="2290479" y="4771702"/>
                    <a:pt x="2369473" y="4599109"/>
                    <a:pt x="2446562" y="4425754"/>
                  </a:cubicBezTo>
                  <a:cubicBezTo>
                    <a:pt x="2358551" y="4475030"/>
                    <a:pt x="2270413" y="4524052"/>
                    <a:pt x="2181894" y="4572312"/>
                  </a:cubicBezTo>
                  <a:cubicBezTo>
                    <a:pt x="1787305" y="4787704"/>
                    <a:pt x="1384334" y="4974140"/>
                    <a:pt x="925356" y="4975918"/>
                  </a:cubicBezTo>
                  <a:cubicBezTo>
                    <a:pt x="347379" y="4978331"/>
                    <a:pt x="-143984" y="4383971"/>
                    <a:pt x="38769" y="3812090"/>
                  </a:cubicBezTo>
                  <a:cubicBezTo>
                    <a:pt x="478951" y="2434902"/>
                    <a:pt x="1410750" y="1334320"/>
                    <a:pt x="2353725" y="269933"/>
                  </a:cubicBezTo>
                  <a:cubicBezTo>
                    <a:pt x="2515142" y="87688"/>
                    <a:pt x="2768634" y="11107"/>
                    <a:pt x="3003838" y="693"/>
                  </a:cubicBezTo>
                  <a:cubicBezTo>
                    <a:pt x="3248694" y="-10229"/>
                    <a:pt x="3478818" y="109151"/>
                    <a:pt x="3653951" y="269933"/>
                  </a:cubicBezTo>
                  <a:cubicBezTo>
                    <a:pt x="3823115" y="425254"/>
                    <a:pt x="3923191" y="694621"/>
                    <a:pt x="3923191" y="920046"/>
                  </a:cubicBezTo>
                  <a:cubicBezTo>
                    <a:pt x="3923191" y="1110419"/>
                    <a:pt x="3861342" y="1280980"/>
                    <a:pt x="3760504" y="1432364"/>
                  </a:cubicBezTo>
                  <a:cubicBezTo>
                    <a:pt x="3766092" y="1428427"/>
                    <a:pt x="3771680" y="1424617"/>
                    <a:pt x="3777268" y="1420680"/>
                  </a:cubicBezTo>
                  <a:cubicBezTo>
                    <a:pt x="3940717" y="1306634"/>
                    <a:pt x="4173127" y="1285933"/>
                    <a:pt x="4363500" y="1311587"/>
                  </a:cubicBezTo>
                  <a:cubicBezTo>
                    <a:pt x="4528854" y="1333812"/>
                    <a:pt x="4666268" y="1390454"/>
                    <a:pt x="4798348" y="1492562"/>
                  </a:cubicBezTo>
                  <a:cubicBezTo>
                    <a:pt x="5080415" y="1710367"/>
                    <a:pt x="5236244" y="2106861"/>
                    <a:pt x="5128040" y="2459159"/>
                  </a:cubicBezTo>
                  <a:close/>
                </a:path>
              </a:pathLst>
            </a:custGeom>
            <a:blipFill>
              <a:blip r:embed="rId8"/>
              <a:stretch>
                <a:fillRect l="-81450" r="-3951"/>
              </a:stretch>
            </a:blipFill>
          </p:spPr>
        </p:sp>
      </p:grpSp>
      <p:sp>
        <p:nvSpPr>
          <p:cNvPr id="1048715" name="TextBox 16"/>
          <p:cNvSpPr txBox="1"/>
          <p:nvPr/>
        </p:nvSpPr>
        <p:spPr>
          <a:xfrm>
            <a:off x="356588" y="650329"/>
            <a:ext cx="8925392" cy="1768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47"/>
              </a:lnSpc>
            </a:pPr>
            <a:r>
              <a:rPr lang="en-US" sz="4601" b="1">
                <a:solidFill>
                  <a:srgbClr val="5170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ZASADY SENSOPLASTYKI – FUNDAMENTY I STYMULACJA ZMYSŁÓW</a:t>
            </a:r>
          </a:p>
        </p:txBody>
      </p:sp>
      <p:sp>
        <p:nvSpPr>
          <p:cNvPr id="1048716" name="TextBox 17"/>
          <p:cNvSpPr txBox="1"/>
          <p:nvPr/>
        </p:nvSpPr>
        <p:spPr>
          <a:xfrm>
            <a:off x="291236" y="2462296"/>
            <a:ext cx="9056095" cy="6984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242"/>
              </a:lnSpc>
            </a:pP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Sensoplastyka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wykorzystuje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materiały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      o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różnorodnych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fakturach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konsystencjach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kolorach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zapachach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łącząc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edukację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plastyczną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z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terapią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sensoryczną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Kluczową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zasadą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jest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akceptacja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brudzenia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się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jako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naturalnej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części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procesu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twórczego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Metoda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angażuje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wszystkie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zmysły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jednocześnie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dotyk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poprzez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eksplorację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mas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plastycznych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wzrok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dzięki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intensywnym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kolorom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węch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przez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naturalne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aromaty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słuch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w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trakcie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mieszania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ugniatania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a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nawet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smak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przy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użyciu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jadalnych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składników</a:t>
            </a:r>
            <a:r>
              <a:rPr lang="en-US" sz="3263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7" name="Freeform 2"/>
          <p:cNvSpPr/>
          <p:nvPr/>
        </p:nvSpPr>
        <p:spPr>
          <a:xfrm>
            <a:off x="13681856" y="5468277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718" name="Freeform 3"/>
          <p:cNvSpPr/>
          <p:nvPr/>
        </p:nvSpPr>
        <p:spPr>
          <a:xfrm>
            <a:off x="0" y="-221663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719" name="Freeform 4"/>
          <p:cNvSpPr/>
          <p:nvPr/>
        </p:nvSpPr>
        <p:spPr>
          <a:xfrm>
            <a:off x="15874334" y="82296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720" name="Freeform 5"/>
          <p:cNvSpPr/>
          <p:nvPr/>
        </p:nvSpPr>
        <p:spPr>
          <a:xfrm>
            <a:off x="-2013680" y="-20574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721" name="Freeform 6"/>
          <p:cNvSpPr/>
          <p:nvPr/>
        </p:nvSpPr>
        <p:spPr>
          <a:xfrm>
            <a:off x="16544929" y="513690"/>
            <a:ext cx="3356765" cy="4310453"/>
          </a:xfrm>
          <a:custGeom>
            <a:avLst/>
            <a:gdLst/>
            <a:ahLst/>
            <a:cxnLst/>
            <a:rect l="l" t="t" r="r" b="b"/>
            <a:pathLst>
              <a:path w="3356765" h="4310453">
                <a:moveTo>
                  <a:pt x="0" y="0"/>
                </a:moveTo>
                <a:lnTo>
                  <a:pt x="3356765" y="0"/>
                </a:lnTo>
                <a:lnTo>
                  <a:pt x="3356765" y="4310453"/>
                </a:lnTo>
                <a:lnTo>
                  <a:pt x="0" y="4310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722" name="Freeform 7"/>
          <p:cNvSpPr/>
          <p:nvPr/>
        </p:nvSpPr>
        <p:spPr>
          <a:xfrm>
            <a:off x="-1756168" y="4898404"/>
            <a:ext cx="3716997" cy="4773030"/>
          </a:xfrm>
          <a:custGeom>
            <a:avLst/>
            <a:gdLst/>
            <a:ahLst/>
            <a:cxnLst/>
            <a:rect l="l" t="t" r="r" b="b"/>
            <a:pathLst>
              <a:path w="3716997" h="4773030">
                <a:moveTo>
                  <a:pt x="0" y="0"/>
                </a:moveTo>
                <a:lnTo>
                  <a:pt x="3716997" y="0"/>
                </a:lnTo>
                <a:lnTo>
                  <a:pt x="3716997" y="4773030"/>
                </a:lnTo>
                <a:lnTo>
                  <a:pt x="0" y="477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723" name="Freeform 8"/>
          <p:cNvSpPr/>
          <p:nvPr/>
        </p:nvSpPr>
        <p:spPr>
          <a:xfrm flipH="1">
            <a:off x="15764817" y="-462046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2988966" y="0"/>
                </a:moveTo>
                <a:lnTo>
                  <a:pt x="0" y="0"/>
                </a:lnTo>
                <a:lnTo>
                  <a:pt x="0" y="2981492"/>
                </a:lnTo>
                <a:lnTo>
                  <a:pt x="2988966" y="2981492"/>
                </a:lnTo>
                <a:lnTo>
                  <a:pt x="29889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724" name="Freeform 9"/>
          <p:cNvSpPr/>
          <p:nvPr/>
        </p:nvSpPr>
        <p:spPr>
          <a:xfrm rot="-5400000">
            <a:off x="-465783" y="7767554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6" y="0"/>
                </a:lnTo>
                <a:lnTo>
                  <a:pt x="2988966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3" name="Group 10"/>
          <p:cNvGrpSpPr/>
          <p:nvPr/>
        </p:nvGrpSpPr>
        <p:grpSpPr>
          <a:xfrm>
            <a:off x="11478141" y="-2823823"/>
            <a:ext cx="7154603" cy="8771385"/>
            <a:chOff x="0" y="0"/>
            <a:chExt cx="5162550" cy="6329172"/>
          </a:xfrm>
        </p:grpSpPr>
        <p:sp>
          <p:nvSpPr>
            <p:cNvPr id="1048725" name="Freeform 11"/>
            <p:cNvSpPr/>
            <p:nvPr/>
          </p:nvSpPr>
          <p:spPr>
            <a:xfrm>
              <a:off x="-34" y="69"/>
              <a:ext cx="5162590" cy="6329203"/>
            </a:xfrm>
            <a:custGeom>
              <a:avLst/>
              <a:gdLst/>
              <a:ahLst/>
              <a:cxnLst/>
              <a:rect l="l" t="t" r="r" b="b"/>
              <a:pathLst>
                <a:path w="5162590" h="6329203">
                  <a:moveTo>
                    <a:pt x="5128040" y="2459159"/>
                  </a:moveTo>
                  <a:cubicBezTo>
                    <a:pt x="4769265" y="3627051"/>
                    <a:pt x="4319685" y="4767257"/>
                    <a:pt x="3797207" y="5871522"/>
                  </a:cubicBezTo>
                  <a:cubicBezTo>
                    <a:pt x="3696115" y="6085263"/>
                    <a:pt x="3464213" y="6223947"/>
                    <a:pt x="3247678" y="6294051"/>
                  </a:cubicBezTo>
                  <a:cubicBezTo>
                    <a:pt x="3011077" y="6370632"/>
                    <a:pt x="2752632" y="6314117"/>
                    <a:pt x="2539145" y="6201341"/>
                  </a:cubicBezTo>
                  <a:cubicBezTo>
                    <a:pt x="2340263" y="6096312"/>
                    <a:pt x="2175290" y="5865172"/>
                    <a:pt x="2116616" y="5651812"/>
                  </a:cubicBezTo>
                  <a:cubicBezTo>
                    <a:pt x="2047528" y="5401114"/>
                    <a:pt x="2101630" y="5170863"/>
                    <a:pt x="2209326" y="4943279"/>
                  </a:cubicBezTo>
                  <a:cubicBezTo>
                    <a:pt x="2290479" y="4771702"/>
                    <a:pt x="2369473" y="4599109"/>
                    <a:pt x="2446562" y="4425754"/>
                  </a:cubicBezTo>
                  <a:cubicBezTo>
                    <a:pt x="2358551" y="4475030"/>
                    <a:pt x="2270413" y="4524052"/>
                    <a:pt x="2181894" y="4572312"/>
                  </a:cubicBezTo>
                  <a:cubicBezTo>
                    <a:pt x="1787305" y="4787704"/>
                    <a:pt x="1384334" y="4974140"/>
                    <a:pt x="925356" y="4975918"/>
                  </a:cubicBezTo>
                  <a:cubicBezTo>
                    <a:pt x="347379" y="4978331"/>
                    <a:pt x="-143984" y="4383971"/>
                    <a:pt x="38769" y="3812090"/>
                  </a:cubicBezTo>
                  <a:cubicBezTo>
                    <a:pt x="478951" y="2434902"/>
                    <a:pt x="1410750" y="1334320"/>
                    <a:pt x="2353725" y="269933"/>
                  </a:cubicBezTo>
                  <a:cubicBezTo>
                    <a:pt x="2515142" y="87688"/>
                    <a:pt x="2768634" y="11107"/>
                    <a:pt x="3003838" y="693"/>
                  </a:cubicBezTo>
                  <a:cubicBezTo>
                    <a:pt x="3248694" y="-10229"/>
                    <a:pt x="3478818" y="109151"/>
                    <a:pt x="3653951" y="269933"/>
                  </a:cubicBezTo>
                  <a:cubicBezTo>
                    <a:pt x="3823115" y="425254"/>
                    <a:pt x="3923191" y="694621"/>
                    <a:pt x="3923191" y="920046"/>
                  </a:cubicBezTo>
                  <a:cubicBezTo>
                    <a:pt x="3923191" y="1110419"/>
                    <a:pt x="3861342" y="1280980"/>
                    <a:pt x="3760504" y="1432364"/>
                  </a:cubicBezTo>
                  <a:cubicBezTo>
                    <a:pt x="3766092" y="1428427"/>
                    <a:pt x="3771680" y="1424617"/>
                    <a:pt x="3777268" y="1420680"/>
                  </a:cubicBezTo>
                  <a:cubicBezTo>
                    <a:pt x="3940717" y="1306634"/>
                    <a:pt x="4173127" y="1285933"/>
                    <a:pt x="4363500" y="1311587"/>
                  </a:cubicBezTo>
                  <a:cubicBezTo>
                    <a:pt x="4528854" y="1333812"/>
                    <a:pt x="4666268" y="1390454"/>
                    <a:pt x="4798348" y="1492562"/>
                  </a:cubicBezTo>
                  <a:cubicBezTo>
                    <a:pt x="5080415" y="1710367"/>
                    <a:pt x="5236244" y="2106861"/>
                    <a:pt x="5128040" y="2459159"/>
                  </a:cubicBezTo>
                  <a:close/>
                </a:path>
              </a:pathLst>
            </a:custGeom>
            <a:blipFill>
              <a:blip r:embed="rId6"/>
              <a:stretch>
                <a:fillRect t="-428" b="-428"/>
              </a:stretch>
            </a:blipFill>
          </p:spPr>
        </p:sp>
      </p:grpSp>
      <p:sp>
        <p:nvSpPr>
          <p:cNvPr id="1048726" name="TextBox 12"/>
          <p:cNvSpPr txBox="1"/>
          <p:nvPr/>
        </p:nvSpPr>
        <p:spPr>
          <a:xfrm>
            <a:off x="361132" y="2920693"/>
            <a:ext cx="7117069" cy="3213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17"/>
              </a:lnSpc>
            </a:pPr>
            <a:r>
              <a:rPr lang="en-US" sz="3244" b="1" spc="-6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Brak gotowych wzorów, pełna swoboda eksploracji (mieszanie, ugniatanie, przesypywanie). Materiały ekologiczne i bezpieczne, często jadalne: mąki, ryże, makarony, kasze, jogurty, barwniki spożywcze.</a:t>
            </a:r>
          </a:p>
        </p:txBody>
      </p:sp>
      <p:grpSp>
        <p:nvGrpSpPr>
          <p:cNvPr id="54" name="Group 13"/>
          <p:cNvGrpSpPr/>
          <p:nvPr/>
        </p:nvGrpSpPr>
        <p:grpSpPr>
          <a:xfrm>
            <a:off x="6304175" y="1321517"/>
            <a:ext cx="8514305" cy="10438350"/>
            <a:chOff x="0" y="0"/>
            <a:chExt cx="5162550" cy="6329172"/>
          </a:xfrm>
        </p:grpSpPr>
        <p:sp>
          <p:nvSpPr>
            <p:cNvPr id="1048727" name="Freeform 14"/>
            <p:cNvSpPr/>
            <p:nvPr/>
          </p:nvSpPr>
          <p:spPr>
            <a:xfrm>
              <a:off x="-34" y="69"/>
              <a:ext cx="5162590" cy="6329203"/>
            </a:xfrm>
            <a:custGeom>
              <a:avLst/>
              <a:gdLst/>
              <a:ahLst/>
              <a:cxnLst/>
              <a:rect l="l" t="t" r="r" b="b"/>
              <a:pathLst>
                <a:path w="5162590" h="6329203">
                  <a:moveTo>
                    <a:pt x="5128040" y="2459159"/>
                  </a:moveTo>
                  <a:cubicBezTo>
                    <a:pt x="4769265" y="3627051"/>
                    <a:pt x="4319685" y="4767257"/>
                    <a:pt x="3797207" y="5871522"/>
                  </a:cubicBezTo>
                  <a:cubicBezTo>
                    <a:pt x="3696115" y="6085263"/>
                    <a:pt x="3464213" y="6223947"/>
                    <a:pt x="3247678" y="6294051"/>
                  </a:cubicBezTo>
                  <a:cubicBezTo>
                    <a:pt x="3011077" y="6370632"/>
                    <a:pt x="2752632" y="6314117"/>
                    <a:pt x="2539145" y="6201341"/>
                  </a:cubicBezTo>
                  <a:cubicBezTo>
                    <a:pt x="2340263" y="6096312"/>
                    <a:pt x="2175290" y="5865172"/>
                    <a:pt x="2116616" y="5651812"/>
                  </a:cubicBezTo>
                  <a:cubicBezTo>
                    <a:pt x="2047528" y="5401114"/>
                    <a:pt x="2101630" y="5170863"/>
                    <a:pt x="2209326" y="4943279"/>
                  </a:cubicBezTo>
                  <a:cubicBezTo>
                    <a:pt x="2290479" y="4771702"/>
                    <a:pt x="2369473" y="4599109"/>
                    <a:pt x="2446562" y="4425754"/>
                  </a:cubicBezTo>
                  <a:cubicBezTo>
                    <a:pt x="2358551" y="4475030"/>
                    <a:pt x="2270413" y="4524052"/>
                    <a:pt x="2181894" y="4572312"/>
                  </a:cubicBezTo>
                  <a:cubicBezTo>
                    <a:pt x="1787305" y="4787704"/>
                    <a:pt x="1384334" y="4974140"/>
                    <a:pt x="925356" y="4975918"/>
                  </a:cubicBezTo>
                  <a:cubicBezTo>
                    <a:pt x="347379" y="4978331"/>
                    <a:pt x="-143984" y="4383971"/>
                    <a:pt x="38769" y="3812090"/>
                  </a:cubicBezTo>
                  <a:cubicBezTo>
                    <a:pt x="478951" y="2434902"/>
                    <a:pt x="1410750" y="1334320"/>
                    <a:pt x="2353725" y="269933"/>
                  </a:cubicBezTo>
                  <a:cubicBezTo>
                    <a:pt x="2515142" y="87688"/>
                    <a:pt x="2768634" y="11107"/>
                    <a:pt x="3003838" y="693"/>
                  </a:cubicBezTo>
                  <a:cubicBezTo>
                    <a:pt x="3248694" y="-10229"/>
                    <a:pt x="3478818" y="109151"/>
                    <a:pt x="3653951" y="269933"/>
                  </a:cubicBezTo>
                  <a:cubicBezTo>
                    <a:pt x="3823115" y="425254"/>
                    <a:pt x="3923191" y="694621"/>
                    <a:pt x="3923191" y="920046"/>
                  </a:cubicBezTo>
                  <a:cubicBezTo>
                    <a:pt x="3923191" y="1110419"/>
                    <a:pt x="3861342" y="1280980"/>
                    <a:pt x="3760504" y="1432364"/>
                  </a:cubicBezTo>
                  <a:cubicBezTo>
                    <a:pt x="3766092" y="1428427"/>
                    <a:pt x="3771680" y="1424617"/>
                    <a:pt x="3777268" y="1420680"/>
                  </a:cubicBezTo>
                  <a:cubicBezTo>
                    <a:pt x="3940717" y="1306634"/>
                    <a:pt x="4173127" y="1285933"/>
                    <a:pt x="4363500" y="1311587"/>
                  </a:cubicBezTo>
                  <a:cubicBezTo>
                    <a:pt x="4528854" y="1333812"/>
                    <a:pt x="4666268" y="1390454"/>
                    <a:pt x="4798348" y="1492562"/>
                  </a:cubicBezTo>
                  <a:cubicBezTo>
                    <a:pt x="5080415" y="1710367"/>
                    <a:pt x="5236244" y="2106861"/>
                    <a:pt x="5128040" y="2459159"/>
                  </a:cubicBezTo>
                  <a:close/>
                </a:path>
              </a:pathLst>
            </a:custGeom>
            <a:blipFill>
              <a:blip r:embed="rId7"/>
              <a:stretch>
                <a:fillRect l="-36872" r="-26590"/>
              </a:stretch>
            </a:blipFill>
          </p:spPr>
        </p:sp>
      </p:grpSp>
      <p:grpSp>
        <p:nvGrpSpPr>
          <p:cNvPr id="55" name="Group 15"/>
          <p:cNvGrpSpPr/>
          <p:nvPr/>
        </p:nvGrpSpPr>
        <p:grpSpPr>
          <a:xfrm>
            <a:off x="13458778" y="4824143"/>
            <a:ext cx="5839985" cy="7159693"/>
            <a:chOff x="0" y="0"/>
            <a:chExt cx="5162550" cy="6329172"/>
          </a:xfrm>
        </p:grpSpPr>
        <p:sp>
          <p:nvSpPr>
            <p:cNvPr id="1048728" name="Freeform 16"/>
            <p:cNvSpPr/>
            <p:nvPr/>
          </p:nvSpPr>
          <p:spPr>
            <a:xfrm>
              <a:off x="-34" y="69"/>
              <a:ext cx="5162590" cy="6329203"/>
            </a:xfrm>
            <a:custGeom>
              <a:avLst/>
              <a:gdLst/>
              <a:ahLst/>
              <a:cxnLst/>
              <a:rect l="l" t="t" r="r" b="b"/>
              <a:pathLst>
                <a:path w="5162590" h="6329203">
                  <a:moveTo>
                    <a:pt x="5128040" y="2459159"/>
                  </a:moveTo>
                  <a:cubicBezTo>
                    <a:pt x="4769265" y="3627051"/>
                    <a:pt x="4319685" y="4767257"/>
                    <a:pt x="3797207" y="5871522"/>
                  </a:cubicBezTo>
                  <a:cubicBezTo>
                    <a:pt x="3696115" y="6085263"/>
                    <a:pt x="3464213" y="6223947"/>
                    <a:pt x="3247678" y="6294051"/>
                  </a:cubicBezTo>
                  <a:cubicBezTo>
                    <a:pt x="3011077" y="6370632"/>
                    <a:pt x="2752632" y="6314117"/>
                    <a:pt x="2539145" y="6201341"/>
                  </a:cubicBezTo>
                  <a:cubicBezTo>
                    <a:pt x="2340263" y="6096312"/>
                    <a:pt x="2175290" y="5865172"/>
                    <a:pt x="2116616" y="5651812"/>
                  </a:cubicBezTo>
                  <a:cubicBezTo>
                    <a:pt x="2047528" y="5401114"/>
                    <a:pt x="2101630" y="5170863"/>
                    <a:pt x="2209326" y="4943279"/>
                  </a:cubicBezTo>
                  <a:cubicBezTo>
                    <a:pt x="2290479" y="4771702"/>
                    <a:pt x="2369473" y="4599109"/>
                    <a:pt x="2446562" y="4425754"/>
                  </a:cubicBezTo>
                  <a:cubicBezTo>
                    <a:pt x="2358551" y="4475030"/>
                    <a:pt x="2270413" y="4524052"/>
                    <a:pt x="2181894" y="4572312"/>
                  </a:cubicBezTo>
                  <a:cubicBezTo>
                    <a:pt x="1787305" y="4787704"/>
                    <a:pt x="1384334" y="4974140"/>
                    <a:pt x="925356" y="4975918"/>
                  </a:cubicBezTo>
                  <a:cubicBezTo>
                    <a:pt x="347379" y="4978331"/>
                    <a:pt x="-143984" y="4383971"/>
                    <a:pt x="38769" y="3812090"/>
                  </a:cubicBezTo>
                  <a:cubicBezTo>
                    <a:pt x="478951" y="2434902"/>
                    <a:pt x="1410750" y="1334320"/>
                    <a:pt x="2353725" y="269933"/>
                  </a:cubicBezTo>
                  <a:cubicBezTo>
                    <a:pt x="2515142" y="87688"/>
                    <a:pt x="2768634" y="11107"/>
                    <a:pt x="3003838" y="693"/>
                  </a:cubicBezTo>
                  <a:cubicBezTo>
                    <a:pt x="3248694" y="-10229"/>
                    <a:pt x="3478818" y="109151"/>
                    <a:pt x="3653951" y="269933"/>
                  </a:cubicBezTo>
                  <a:cubicBezTo>
                    <a:pt x="3823115" y="425254"/>
                    <a:pt x="3923191" y="694621"/>
                    <a:pt x="3923191" y="920046"/>
                  </a:cubicBezTo>
                  <a:cubicBezTo>
                    <a:pt x="3923191" y="1110419"/>
                    <a:pt x="3861342" y="1280980"/>
                    <a:pt x="3760504" y="1432364"/>
                  </a:cubicBezTo>
                  <a:cubicBezTo>
                    <a:pt x="3766092" y="1428427"/>
                    <a:pt x="3771680" y="1424617"/>
                    <a:pt x="3777268" y="1420680"/>
                  </a:cubicBezTo>
                  <a:cubicBezTo>
                    <a:pt x="3940717" y="1306634"/>
                    <a:pt x="4173127" y="1285933"/>
                    <a:pt x="4363500" y="1311587"/>
                  </a:cubicBezTo>
                  <a:cubicBezTo>
                    <a:pt x="4528854" y="1333812"/>
                    <a:pt x="4666268" y="1390454"/>
                    <a:pt x="4798348" y="1492562"/>
                  </a:cubicBezTo>
                  <a:cubicBezTo>
                    <a:pt x="5080415" y="1710367"/>
                    <a:pt x="5236244" y="2106861"/>
                    <a:pt x="5128040" y="2459159"/>
                  </a:cubicBezTo>
                  <a:close/>
                </a:path>
              </a:pathLst>
            </a:custGeom>
            <a:blipFill>
              <a:blip r:embed="rId8"/>
              <a:stretch>
                <a:fillRect l="-12974" r="-12974"/>
              </a:stretch>
            </a:blipFill>
          </p:spPr>
        </p:sp>
      </p:grpSp>
      <p:grpSp>
        <p:nvGrpSpPr>
          <p:cNvPr id="56" name="Group 17"/>
          <p:cNvGrpSpPr/>
          <p:nvPr/>
        </p:nvGrpSpPr>
        <p:grpSpPr>
          <a:xfrm>
            <a:off x="2013680" y="6308479"/>
            <a:ext cx="5811345" cy="7124581"/>
            <a:chOff x="0" y="0"/>
            <a:chExt cx="5162550" cy="6329172"/>
          </a:xfrm>
        </p:grpSpPr>
        <p:sp>
          <p:nvSpPr>
            <p:cNvPr id="1048729" name="Freeform 18"/>
            <p:cNvSpPr/>
            <p:nvPr/>
          </p:nvSpPr>
          <p:spPr>
            <a:xfrm>
              <a:off x="-34" y="69"/>
              <a:ext cx="5162590" cy="6329203"/>
            </a:xfrm>
            <a:custGeom>
              <a:avLst/>
              <a:gdLst/>
              <a:ahLst/>
              <a:cxnLst/>
              <a:rect l="l" t="t" r="r" b="b"/>
              <a:pathLst>
                <a:path w="5162590" h="6329203">
                  <a:moveTo>
                    <a:pt x="5128040" y="2459159"/>
                  </a:moveTo>
                  <a:cubicBezTo>
                    <a:pt x="4769265" y="3627051"/>
                    <a:pt x="4319685" y="4767257"/>
                    <a:pt x="3797207" y="5871522"/>
                  </a:cubicBezTo>
                  <a:cubicBezTo>
                    <a:pt x="3696115" y="6085263"/>
                    <a:pt x="3464213" y="6223947"/>
                    <a:pt x="3247678" y="6294051"/>
                  </a:cubicBezTo>
                  <a:cubicBezTo>
                    <a:pt x="3011077" y="6370632"/>
                    <a:pt x="2752632" y="6314117"/>
                    <a:pt x="2539145" y="6201341"/>
                  </a:cubicBezTo>
                  <a:cubicBezTo>
                    <a:pt x="2340263" y="6096312"/>
                    <a:pt x="2175290" y="5865172"/>
                    <a:pt x="2116616" y="5651812"/>
                  </a:cubicBezTo>
                  <a:cubicBezTo>
                    <a:pt x="2047528" y="5401114"/>
                    <a:pt x="2101630" y="5170863"/>
                    <a:pt x="2209326" y="4943279"/>
                  </a:cubicBezTo>
                  <a:cubicBezTo>
                    <a:pt x="2290479" y="4771702"/>
                    <a:pt x="2369473" y="4599109"/>
                    <a:pt x="2446562" y="4425754"/>
                  </a:cubicBezTo>
                  <a:cubicBezTo>
                    <a:pt x="2358551" y="4475030"/>
                    <a:pt x="2270413" y="4524052"/>
                    <a:pt x="2181894" y="4572312"/>
                  </a:cubicBezTo>
                  <a:cubicBezTo>
                    <a:pt x="1787305" y="4787704"/>
                    <a:pt x="1384334" y="4974140"/>
                    <a:pt x="925356" y="4975918"/>
                  </a:cubicBezTo>
                  <a:cubicBezTo>
                    <a:pt x="347379" y="4978331"/>
                    <a:pt x="-143984" y="4383971"/>
                    <a:pt x="38769" y="3812090"/>
                  </a:cubicBezTo>
                  <a:cubicBezTo>
                    <a:pt x="478951" y="2434902"/>
                    <a:pt x="1410750" y="1334320"/>
                    <a:pt x="2353725" y="269933"/>
                  </a:cubicBezTo>
                  <a:cubicBezTo>
                    <a:pt x="2515142" y="87688"/>
                    <a:pt x="2768634" y="11107"/>
                    <a:pt x="3003838" y="693"/>
                  </a:cubicBezTo>
                  <a:cubicBezTo>
                    <a:pt x="3248694" y="-10229"/>
                    <a:pt x="3478818" y="109151"/>
                    <a:pt x="3653951" y="269933"/>
                  </a:cubicBezTo>
                  <a:cubicBezTo>
                    <a:pt x="3823115" y="425254"/>
                    <a:pt x="3923191" y="694621"/>
                    <a:pt x="3923191" y="920046"/>
                  </a:cubicBezTo>
                  <a:cubicBezTo>
                    <a:pt x="3923191" y="1110419"/>
                    <a:pt x="3861342" y="1280980"/>
                    <a:pt x="3760504" y="1432364"/>
                  </a:cubicBezTo>
                  <a:cubicBezTo>
                    <a:pt x="3766092" y="1428427"/>
                    <a:pt x="3771680" y="1424617"/>
                    <a:pt x="3777268" y="1420680"/>
                  </a:cubicBezTo>
                  <a:cubicBezTo>
                    <a:pt x="3940717" y="1306634"/>
                    <a:pt x="4173127" y="1285933"/>
                    <a:pt x="4363500" y="1311587"/>
                  </a:cubicBezTo>
                  <a:cubicBezTo>
                    <a:pt x="4528854" y="1333812"/>
                    <a:pt x="4666268" y="1390454"/>
                    <a:pt x="4798348" y="1492562"/>
                  </a:cubicBezTo>
                  <a:cubicBezTo>
                    <a:pt x="5080415" y="1710367"/>
                    <a:pt x="5236244" y="2106861"/>
                    <a:pt x="5128040" y="2459159"/>
                  </a:cubicBezTo>
                  <a:close/>
                </a:path>
              </a:pathLst>
            </a:custGeom>
            <a:blipFill>
              <a:blip r:embed="rId9"/>
              <a:stretch>
                <a:fillRect l="-31591" r="-31591"/>
              </a:stretch>
            </a:blipFill>
          </p:spPr>
        </p:sp>
      </p:grpSp>
      <p:sp>
        <p:nvSpPr>
          <p:cNvPr id="1048730" name="TextBox 19"/>
          <p:cNvSpPr txBox="1"/>
          <p:nvPr/>
        </p:nvSpPr>
        <p:spPr>
          <a:xfrm>
            <a:off x="361132" y="580843"/>
            <a:ext cx="11117009" cy="2407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87"/>
              </a:lnSpc>
            </a:pPr>
            <a:r>
              <a:rPr lang="en-US" sz="6225" b="1">
                <a:solidFill>
                  <a:srgbClr val="5170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ZASADY SENSOPLASTYKI – SWOBODA I NATURALNE MATERIAŁY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1" name="Freeform 2"/>
          <p:cNvSpPr/>
          <p:nvPr/>
        </p:nvSpPr>
        <p:spPr>
          <a:xfrm>
            <a:off x="15309250" y="5472013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70"/>
                </a:lnTo>
                <a:lnTo>
                  <a:pt x="0" y="52807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732" name="Freeform 3"/>
          <p:cNvSpPr/>
          <p:nvPr/>
        </p:nvSpPr>
        <p:spPr>
          <a:xfrm>
            <a:off x="0" y="-221663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733" name="Freeform 4"/>
          <p:cNvSpPr/>
          <p:nvPr/>
        </p:nvSpPr>
        <p:spPr>
          <a:xfrm>
            <a:off x="15874334" y="82296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734" name="Freeform 5"/>
          <p:cNvSpPr/>
          <p:nvPr/>
        </p:nvSpPr>
        <p:spPr>
          <a:xfrm>
            <a:off x="-2013680" y="-20574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735" name="Freeform 6"/>
          <p:cNvSpPr/>
          <p:nvPr/>
        </p:nvSpPr>
        <p:spPr>
          <a:xfrm>
            <a:off x="16544929" y="513690"/>
            <a:ext cx="3356765" cy="4310453"/>
          </a:xfrm>
          <a:custGeom>
            <a:avLst/>
            <a:gdLst/>
            <a:ahLst/>
            <a:cxnLst/>
            <a:rect l="l" t="t" r="r" b="b"/>
            <a:pathLst>
              <a:path w="3356765" h="4310453">
                <a:moveTo>
                  <a:pt x="0" y="0"/>
                </a:moveTo>
                <a:lnTo>
                  <a:pt x="3356765" y="0"/>
                </a:lnTo>
                <a:lnTo>
                  <a:pt x="3356765" y="4310453"/>
                </a:lnTo>
                <a:lnTo>
                  <a:pt x="0" y="4310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736" name="Freeform 7"/>
          <p:cNvSpPr/>
          <p:nvPr/>
        </p:nvSpPr>
        <p:spPr>
          <a:xfrm>
            <a:off x="-1756168" y="4898404"/>
            <a:ext cx="3716997" cy="4773030"/>
          </a:xfrm>
          <a:custGeom>
            <a:avLst/>
            <a:gdLst/>
            <a:ahLst/>
            <a:cxnLst/>
            <a:rect l="l" t="t" r="r" b="b"/>
            <a:pathLst>
              <a:path w="3716997" h="4773030">
                <a:moveTo>
                  <a:pt x="0" y="0"/>
                </a:moveTo>
                <a:lnTo>
                  <a:pt x="3716997" y="0"/>
                </a:lnTo>
                <a:lnTo>
                  <a:pt x="3716997" y="4773030"/>
                </a:lnTo>
                <a:lnTo>
                  <a:pt x="0" y="477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737" name="Freeform 8"/>
          <p:cNvSpPr/>
          <p:nvPr/>
        </p:nvSpPr>
        <p:spPr>
          <a:xfrm flipH="1">
            <a:off x="15764817" y="-462046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2988966" y="0"/>
                </a:moveTo>
                <a:lnTo>
                  <a:pt x="0" y="0"/>
                </a:lnTo>
                <a:lnTo>
                  <a:pt x="0" y="2981492"/>
                </a:lnTo>
                <a:lnTo>
                  <a:pt x="2988966" y="2981492"/>
                </a:lnTo>
                <a:lnTo>
                  <a:pt x="29889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738" name="Freeform 9"/>
          <p:cNvSpPr/>
          <p:nvPr/>
        </p:nvSpPr>
        <p:spPr>
          <a:xfrm rot="-5400000">
            <a:off x="-465783" y="7767554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6" y="0"/>
                </a:lnTo>
                <a:lnTo>
                  <a:pt x="2988966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739" name="Freeform 10"/>
          <p:cNvSpPr/>
          <p:nvPr/>
        </p:nvSpPr>
        <p:spPr>
          <a:xfrm>
            <a:off x="2519446" y="3910246"/>
            <a:ext cx="1981270" cy="1976317"/>
          </a:xfrm>
          <a:custGeom>
            <a:avLst/>
            <a:gdLst/>
            <a:ahLst/>
            <a:cxnLst/>
            <a:rect l="l" t="t" r="r" b="b"/>
            <a:pathLst>
              <a:path w="1981270" h="1976317">
                <a:moveTo>
                  <a:pt x="0" y="0"/>
                </a:moveTo>
                <a:lnTo>
                  <a:pt x="1981270" y="0"/>
                </a:lnTo>
                <a:lnTo>
                  <a:pt x="1981270" y="1976317"/>
                </a:lnTo>
                <a:lnTo>
                  <a:pt x="0" y="19763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48740" name="Freeform 11"/>
          <p:cNvSpPr/>
          <p:nvPr/>
        </p:nvSpPr>
        <p:spPr>
          <a:xfrm>
            <a:off x="8170984" y="4410039"/>
            <a:ext cx="1986248" cy="1976317"/>
          </a:xfrm>
          <a:custGeom>
            <a:avLst/>
            <a:gdLst/>
            <a:ahLst/>
            <a:cxnLst/>
            <a:rect l="l" t="t" r="r" b="b"/>
            <a:pathLst>
              <a:path w="1986248" h="1976317">
                <a:moveTo>
                  <a:pt x="0" y="0"/>
                </a:moveTo>
                <a:lnTo>
                  <a:pt x="1986249" y="0"/>
                </a:lnTo>
                <a:lnTo>
                  <a:pt x="1986249" y="1976317"/>
                </a:lnTo>
                <a:lnTo>
                  <a:pt x="0" y="19763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48741" name="Freeform 12"/>
          <p:cNvSpPr/>
          <p:nvPr/>
        </p:nvSpPr>
        <p:spPr>
          <a:xfrm>
            <a:off x="13497556" y="5059106"/>
            <a:ext cx="2050653" cy="1976317"/>
          </a:xfrm>
          <a:custGeom>
            <a:avLst/>
            <a:gdLst/>
            <a:ahLst/>
            <a:cxnLst/>
            <a:rect l="l" t="t" r="r" b="b"/>
            <a:pathLst>
              <a:path w="2050653" h="1976317">
                <a:moveTo>
                  <a:pt x="0" y="0"/>
                </a:moveTo>
                <a:lnTo>
                  <a:pt x="2050653" y="0"/>
                </a:lnTo>
                <a:lnTo>
                  <a:pt x="2050653" y="1976317"/>
                </a:lnTo>
                <a:lnTo>
                  <a:pt x="0" y="19763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48742" name="TextBox 13"/>
          <p:cNvSpPr txBox="1"/>
          <p:nvPr/>
        </p:nvSpPr>
        <p:spPr>
          <a:xfrm>
            <a:off x="2519446" y="618465"/>
            <a:ext cx="12003436" cy="2250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06"/>
              </a:lnSpc>
            </a:pPr>
            <a:r>
              <a:rPr lang="en-US" sz="5848" b="1">
                <a:solidFill>
                  <a:srgbClr val="5170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DLACZEGO WARTO STOSOWAĆ SENSOPLASTYKĘ W TERAPII PEDAGOGICZNEJ?</a:t>
            </a:r>
          </a:p>
        </p:txBody>
      </p:sp>
      <p:sp>
        <p:nvSpPr>
          <p:cNvPr id="1048743" name="TextBox 14"/>
          <p:cNvSpPr txBox="1"/>
          <p:nvPr/>
        </p:nvSpPr>
        <p:spPr>
          <a:xfrm>
            <a:off x="334874" y="3174794"/>
            <a:ext cx="6365808" cy="549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46"/>
              </a:lnSpc>
            </a:pPr>
            <a:r>
              <a:rPr lang="en-US" sz="3266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Stymulacja zmysłów</a:t>
            </a:r>
          </a:p>
        </p:txBody>
      </p:sp>
      <p:sp>
        <p:nvSpPr>
          <p:cNvPr id="1048744" name="TextBox 15"/>
          <p:cNvSpPr txBox="1"/>
          <p:nvPr/>
        </p:nvSpPr>
        <p:spPr>
          <a:xfrm>
            <a:off x="1131187" y="6080297"/>
            <a:ext cx="4773183" cy="1616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42"/>
              </a:lnSpc>
            </a:pPr>
            <a:r>
              <a:rPr lang="en-US" sz="3263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Pobudza wiele zmysłów jednocześnie, wspierając rozwój sensoryczny.</a:t>
            </a:r>
          </a:p>
        </p:txBody>
      </p:sp>
      <p:sp>
        <p:nvSpPr>
          <p:cNvPr id="1048745" name="TextBox 16"/>
          <p:cNvSpPr txBox="1"/>
          <p:nvPr/>
        </p:nvSpPr>
        <p:spPr>
          <a:xfrm>
            <a:off x="6456484" y="3592098"/>
            <a:ext cx="5415249" cy="549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46"/>
              </a:lnSpc>
            </a:pPr>
            <a:r>
              <a:rPr lang="en-US" sz="3266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Uczenie przez działanie</a:t>
            </a:r>
          </a:p>
        </p:txBody>
      </p:sp>
      <p:sp>
        <p:nvSpPr>
          <p:cNvPr id="1048746" name="TextBox 17"/>
          <p:cNvSpPr txBox="1"/>
          <p:nvPr/>
        </p:nvSpPr>
        <p:spPr>
          <a:xfrm>
            <a:off x="6456484" y="6473181"/>
            <a:ext cx="4910211" cy="2154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42"/>
              </a:lnSpc>
            </a:pPr>
            <a:r>
              <a:rPr lang="en-US" sz="3263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Ułatwia przyswajanie wiedzy poprzez praktyczne doświadczenia</a:t>
            </a:r>
          </a:p>
          <a:p>
            <a:pPr marL="0" lvl="0" indent="0" algn="ctr">
              <a:lnSpc>
                <a:spcPts val="4242"/>
              </a:lnSpc>
            </a:pPr>
            <a:r>
              <a:rPr lang="en-US" sz="3263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i eksplorację.</a:t>
            </a:r>
          </a:p>
        </p:txBody>
      </p:sp>
      <p:sp>
        <p:nvSpPr>
          <p:cNvPr id="1048747" name="TextBox 18"/>
          <p:cNvSpPr txBox="1"/>
          <p:nvPr/>
        </p:nvSpPr>
        <p:spPr>
          <a:xfrm>
            <a:off x="12493067" y="4278276"/>
            <a:ext cx="3629875" cy="549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46"/>
              </a:lnSpc>
            </a:pPr>
            <a:r>
              <a:rPr lang="en-US" sz="3266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Redukcja stresu</a:t>
            </a:r>
          </a:p>
        </p:txBody>
      </p:sp>
      <p:sp>
        <p:nvSpPr>
          <p:cNvPr id="1048748" name="TextBox 19"/>
          <p:cNvSpPr txBox="1"/>
          <p:nvPr/>
        </p:nvSpPr>
        <p:spPr>
          <a:xfrm>
            <a:off x="11842067" y="7126373"/>
            <a:ext cx="5361631" cy="214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42"/>
              </a:lnSpc>
            </a:pPr>
            <a:r>
              <a:rPr lang="en-US" sz="3263" b="1" spc="-6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Redukuje napięcie emocjonalne i zwiększa motywację do pracy terapeutycznej.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1" name="Freeform 5"/>
          <p:cNvSpPr/>
          <p:nvPr/>
        </p:nvSpPr>
        <p:spPr>
          <a:xfrm>
            <a:off x="-2013680" y="82296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752" name="Freeform 6"/>
          <p:cNvSpPr/>
          <p:nvPr/>
        </p:nvSpPr>
        <p:spPr>
          <a:xfrm>
            <a:off x="-1678383" y="513690"/>
            <a:ext cx="3356765" cy="4310453"/>
          </a:xfrm>
          <a:custGeom>
            <a:avLst/>
            <a:gdLst/>
            <a:ahLst/>
            <a:cxnLst/>
            <a:rect l="l" t="t" r="r" b="b"/>
            <a:pathLst>
              <a:path w="3356765" h="4310453">
                <a:moveTo>
                  <a:pt x="0" y="0"/>
                </a:moveTo>
                <a:lnTo>
                  <a:pt x="3356766" y="0"/>
                </a:lnTo>
                <a:lnTo>
                  <a:pt x="3356766" y="4310453"/>
                </a:lnTo>
                <a:lnTo>
                  <a:pt x="0" y="43104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753" name="Freeform 7"/>
          <p:cNvSpPr/>
          <p:nvPr/>
        </p:nvSpPr>
        <p:spPr>
          <a:xfrm>
            <a:off x="-465783" y="-462046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6" y="0"/>
                </a:lnTo>
                <a:lnTo>
                  <a:pt x="2988966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754" name="TextBox 8"/>
          <p:cNvSpPr txBox="1"/>
          <p:nvPr/>
        </p:nvSpPr>
        <p:spPr>
          <a:xfrm>
            <a:off x="7257935" y="366064"/>
            <a:ext cx="8616399" cy="1430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73"/>
              </a:lnSpc>
            </a:pPr>
            <a:r>
              <a:rPr lang="en-US" sz="5518" b="1">
                <a:solidFill>
                  <a:srgbClr val="5170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PRZYKŁADY DZIAŁAŃ SENSOPLASTYCZNYCH</a:t>
            </a:r>
          </a:p>
        </p:txBody>
      </p:sp>
      <p:sp>
        <p:nvSpPr>
          <p:cNvPr id="1048755" name="TextBox 9"/>
          <p:cNvSpPr txBox="1"/>
          <p:nvPr/>
        </p:nvSpPr>
        <p:spPr>
          <a:xfrm>
            <a:off x="8146015" y="1754162"/>
            <a:ext cx="3884665" cy="549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19"/>
              </a:lnSpc>
            </a:pPr>
            <a:r>
              <a:rPr lang="en-US" sz="3245" b="1" spc="-6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Malowanie rękami</a:t>
            </a:r>
          </a:p>
        </p:txBody>
      </p:sp>
      <p:sp>
        <p:nvSpPr>
          <p:cNvPr id="1048756" name="TextBox 10"/>
          <p:cNvSpPr txBox="1"/>
          <p:nvPr/>
        </p:nvSpPr>
        <p:spPr>
          <a:xfrm>
            <a:off x="6746614" y="2337559"/>
            <a:ext cx="10141985" cy="1616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2"/>
              </a:lnSpc>
            </a:pP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Bezpośredni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kontakt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z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farbami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rozwija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zmysł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dotyku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uczy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mieszania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kolorów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daje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pełną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swobodę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ekspresji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twórczej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bez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ograniczeń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narzędzi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1048757" name="Freeform 11"/>
          <p:cNvSpPr/>
          <p:nvPr/>
        </p:nvSpPr>
        <p:spPr>
          <a:xfrm>
            <a:off x="13469469" y="-221663"/>
            <a:ext cx="5393830" cy="5280769"/>
          </a:xfrm>
          <a:custGeom>
            <a:avLst/>
            <a:gdLst/>
            <a:ahLst/>
            <a:cxnLst/>
            <a:rect l="l" t="t" r="r" b="b"/>
            <a:pathLst>
              <a:path w="5393830" h="5280769">
                <a:moveTo>
                  <a:pt x="0" y="0"/>
                </a:moveTo>
                <a:lnTo>
                  <a:pt x="5393830" y="0"/>
                </a:lnTo>
                <a:lnTo>
                  <a:pt x="5393830" y="5280769"/>
                </a:lnTo>
                <a:lnTo>
                  <a:pt x="0" y="52807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48758" name="Freeform 12"/>
          <p:cNvSpPr/>
          <p:nvPr/>
        </p:nvSpPr>
        <p:spPr>
          <a:xfrm>
            <a:off x="16274320" y="-2057400"/>
            <a:ext cx="4027360" cy="4114800"/>
          </a:xfrm>
          <a:custGeom>
            <a:avLst/>
            <a:gdLst/>
            <a:ahLst/>
            <a:cxnLst/>
            <a:rect l="l" t="t" r="r" b="b"/>
            <a:pathLst>
              <a:path w="4027360" h="4114800">
                <a:moveTo>
                  <a:pt x="0" y="0"/>
                </a:moveTo>
                <a:lnTo>
                  <a:pt x="4027360" y="0"/>
                </a:lnTo>
                <a:lnTo>
                  <a:pt x="4027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48759" name="Freeform 13"/>
          <p:cNvSpPr/>
          <p:nvPr/>
        </p:nvSpPr>
        <p:spPr>
          <a:xfrm>
            <a:off x="16584683" y="4898404"/>
            <a:ext cx="3716997" cy="4773030"/>
          </a:xfrm>
          <a:custGeom>
            <a:avLst/>
            <a:gdLst/>
            <a:ahLst/>
            <a:cxnLst/>
            <a:rect l="l" t="t" r="r" b="b"/>
            <a:pathLst>
              <a:path w="3716997" h="4773030">
                <a:moveTo>
                  <a:pt x="0" y="0"/>
                </a:moveTo>
                <a:lnTo>
                  <a:pt x="3716997" y="0"/>
                </a:lnTo>
                <a:lnTo>
                  <a:pt x="3716997" y="4773030"/>
                </a:lnTo>
                <a:lnTo>
                  <a:pt x="0" y="47730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48760" name="Freeform 14"/>
          <p:cNvSpPr/>
          <p:nvPr/>
        </p:nvSpPr>
        <p:spPr>
          <a:xfrm rot="-10800000">
            <a:off x="15874334" y="7767554"/>
            <a:ext cx="2988965" cy="2981493"/>
          </a:xfrm>
          <a:custGeom>
            <a:avLst/>
            <a:gdLst/>
            <a:ahLst/>
            <a:cxnLst/>
            <a:rect l="l" t="t" r="r" b="b"/>
            <a:pathLst>
              <a:path w="2988965" h="2981493">
                <a:moveTo>
                  <a:pt x="0" y="0"/>
                </a:moveTo>
                <a:lnTo>
                  <a:pt x="2988965" y="0"/>
                </a:lnTo>
                <a:lnTo>
                  <a:pt x="2988965" y="2981492"/>
                </a:lnTo>
                <a:lnTo>
                  <a:pt x="0" y="29814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48761" name="TextBox 15"/>
          <p:cNvSpPr txBox="1"/>
          <p:nvPr/>
        </p:nvSpPr>
        <p:spPr>
          <a:xfrm>
            <a:off x="8146015" y="4594173"/>
            <a:ext cx="9222801" cy="549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19"/>
              </a:lnSpc>
            </a:pPr>
            <a:r>
              <a:rPr lang="en-US" sz="3245" b="1" spc="-6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Zabawy z kaszą, ryżem, mąką</a:t>
            </a:r>
          </a:p>
        </p:txBody>
      </p:sp>
      <p:sp>
        <p:nvSpPr>
          <p:cNvPr id="1048762" name="TextBox 16"/>
          <p:cNvSpPr txBox="1"/>
          <p:nvPr/>
        </p:nvSpPr>
        <p:spPr>
          <a:xfrm>
            <a:off x="6746614" y="5166124"/>
            <a:ext cx="10568131" cy="2136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42"/>
              </a:lnSpc>
            </a:pP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Przesypywanie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mieszanie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eksploracja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sypkich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materiałów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stymuluje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dotyk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rozwija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motorykę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małą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oraz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uczy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zależności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przyczynowo-skutkowych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1048763" name="TextBox 17"/>
          <p:cNvSpPr txBox="1"/>
          <p:nvPr/>
        </p:nvSpPr>
        <p:spPr>
          <a:xfrm>
            <a:off x="8146015" y="7494469"/>
            <a:ext cx="8946140" cy="549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19"/>
              </a:lnSpc>
            </a:pPr>
            <a:r>
              <a:rPr lang="en-US" sz="3245" b="1" spc="-6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Tworzenie mas i zabawy z wodą</a:t>
            </a:r>
          </a:p>
        </p:txBody>
      </p:sp>
      <p:sp>
        <p:nvSpPr>
          <p:cNvPr id="1048764" name="TextBox 18"/>
          <p:cNvSpPr txBox="1"/>
          <p:nvPr/>
        </p:nvSpPr>
        <p:spPr>
          <a:xfrm>
            <a:off x="6761419" y="8078155"/>
            <a:ext cx="9834987" cy="1615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2"/>
              </a:lnSpc>
            </a:pP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Ugniatanie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mas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plastycznych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mieszanie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kolorów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faktur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oraz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zabawy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z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wodą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pianą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angażują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wszystkie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zmysły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63" b="1" spc="-65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jednocześnie</a:t>
            </a:r>
            <a:r>
              <a:rPr lang="en-US" sz="3263" b="1" spc="-6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33C4281-6AD9-0563-D51F-36EB20A39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395" y="1386383"/>
            <a:ext cx="5224271" cy="751423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1054</Words>
  <Application>Microsoft Office PowerPoint</Application>
  <PresentationFormat>Niestandardowy</PresentationFormat>
  <Paragraphs>126</Paragraphs>
  <Slides>19</Slides>
  <Notes>0</Notes>
  <HiddenSlides>1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6" baseType="lpstr">
      <vt:lpstr>Poppins Bold</vt:lpstr>
      <vt:lpstr>Calibri</vt:lpstr>
      <vt:lpstr>League Spartan</vt:lpstr>
      <vt:lpstr>Poppins Bold Italics</vt:lpstr>
      <vt:lpstr>Poppins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Wykorzystanie sensoplastyki w terapii pedagogicznej</dc:title>
  <dc:creator>user</dc:creator>
  <cp:lastModifiedBy>Bernadetta Szal</cp:lastModifiedBy>
  <cp:revision>7</cp:revision>
  <dcterms:created xsi:type="dcterms:W3CDTF">2006-08-15T20:00:00Z</dcterms:created>
  <dcterms:modified xsi:type="dcterms:W3CDTF">2026-06-12T09:07:42Z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19dc810a7ba743d5a8c6ad08bb47dcef</vt:lpwstr>
  </property>
</Properties>
</file>