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280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290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67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0308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108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4523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1038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0349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650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293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747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278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99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722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031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666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793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CFFF7-FE46-42BB-A378-671E11D4FDEF}" type="datetimeFigureOut">
              <a:rPr lang="pl-PL" smtClean="0"/>
              <a:pPr/>
              <a:t>11.06.2026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F23DFA-E5E1-4B66-9D14-DB9B63C58E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4030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2146" y="2996952"/>
            <a:ext cx="6480721" cy="2016224"/>
          </a:xfrm>
        </p:spPr>
        <p:txBody>
          <a:bodyPr>
            <a:normAutofit fontScale="90000"/>
          </a:bodyPr>
          <a:lstStyle/>
          <a:p>
            <a:r>
              <a:rPr lang="pl-P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 ułatwić funkcjonowanie dziecka chorego przewlekle w szkole</a:t>
            </a:r>
            <a:br>
              <a:rPr lang="pl-P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7416824" cy="1440160"/>
          </a:xfrm>
        </p:spPr>
        <p:txBody>
          <a:bodyPr>
            <a:normAutofit/>
          </a:bodyPr>
          <a:lstStyle/>
          <a:p>
            <a:br>
              <a:rPr lang="pl-PL" sz="1800" b="1" dirty="0"/>
            </a:br>
            <a:br>
              <a:rPr lang="pl-PL" sz="1800" b="1" dirty="0"/>
            </a:br>
            <a:endParaRPr lang="pl-PL" sz="1800" b="1" dirty="0"/>
          </a:p>
          <a:p>
            <a:r>
              <a:rPr lang="pl-PL" b="1" dirty="0"/>
              <a:t>        </a:t>
            </a:r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endParaRPr lang="pl-PL" sz="1800" b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7B6A336-38A8-9BFF-1115-A5CE678717B0}"/>
              </a:ext>
            </a:extLst>
          </p:cNvPr>
          <p:cNvSpPr txBox="1"/>
          <p:nvPr/>
        </p:nvSpPr>
        <p:spPr>
          <a:xfrm>
            <a:off x="6228184" y="5445224"/>
            <a:ext cx="2314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Beata Iwińska-Kłak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648" y="836712"/>
            <a:ext cx="7344816" cy="5688632"/>
          </a:xfrm>
        </p:spPr>
        <p:txBody>
          <a:bodyPr>
            <a:noAutofit/>
          </a:bodyPr>
          <a:lstStyle/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Dziecko z chorobą przewlekłą na każdym poziomie wydolności wysiłkowej pracuje inaczej;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Jest to także związane z kierowanymi w stosunku do niego wymaganiami;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wolno zapominać o tym, że jego możliwości w porównaniu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zdrowych rówieśników są mniejsze;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Wraz z rozwojem fizycznym następuje rozwój sprawności ruchowej (dotyczy on głownie koordynacji, precyzji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szybkości ruchów);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Dziecko z choroba przewlekłą szybciej ulega przemęczeniu, wyczerpaniu;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Jego ruchy są zwolnione, mniej dokładne i skoordynowane,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utrudnia mu ogólne poruszanie się (trudności w pokonywaniu przestrzeni, wykonywaniu ćwiczeń fizycznych i czynności manualnych).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1340768"/>
            <a:ext cx="7240057" cy="3777622"/>
          </a:xfrm>
        </p:spPr>
        <p:txBody>
          <a:bodyPr>
            <a:normAutofit/>
          </a:bodyPr>
          <a:lstStyle/>
          <a:p>
            <a:r>
              <a:rPr lang="pl-PL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Choroba przewlekła wpływa również na rozwój i przebieg</a:t>
            </a:r>
            <a:r>
              <a:rPr lang="pl-PL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procesów poznawczych, na uczenie się, zapamiętywanie oraz skupienie uwagi, zarówno w trakcie lekcji, jak i podczas nauki w domu;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Jest to uzależnione od dotkniętego chorobą narządu, czy całego układu pewnych mechanizmów, które wpływają na pracę wyspecjalizowanych ośrodków odpowiadających za funkcje poznawcze;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 przebiegu wielu chorób przewlekłych zmiany mogą być trwałe lub okresowe.</a:t>
            </a:r>
          </a:p>
          <a:p>
            <a:endParaRPr lang="pl-PL" b="1" dirty="0">
              <a:solidFill>
                <a:srgbClr val="FF0066"/>
              </a:solidFill>
            </a:endParaRPr>
          </a:p>
          <a:p>
            <a:endParaRPr lang="pl-PL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07704" y="836712"/>
            <a:ext cx="6986736" cy="1583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Wpływ na przebieg procesów poznawczych maja również przyjmowane przez dziecko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środki farmakologiczne i zabiegi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którym jest poddawane, a także ból i zmęczenie, które są wspólną cechą większości chorób przewlekłych.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9D3DEDD-B588-5788-5A32-905422D55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564904"/>
            <a:ext cx="2569468" cy="2569468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7C939FD6-1830-60A0-0905-0635FE916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892" y="4437857"/>
            <a:ext cx="4128229" cy="187146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35696" y="1340768"/>
            <a:ext cx="6768752" cy="46085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Osoba, której działania w kontakcie z dzieckiem chorym są skierowane na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rozwój funkcji poznawczych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nie powinna zapominać o prawidłowości, że pewnych uogólnionych stwierdzeń dotyczących danej jednostki chorobowej nie powinno się traktować jako szablonu, według którego postrzega się możliwości dziecka w taki sam sposób.</a:t>
            </a:r>
          </a:p>
          <a:p>
            <a:pPr marL="0" indent="0" algn="ctr">
              <a:buNone/>
            </a:pPr>
            <a:r>
              <a:rPr lang="pl-PL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sama jednostka chorobowa u każdego dziecka może mieć inny przebieg kliniczny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powodować inne zmiany ogólnoustrojowe i w konsekwencji wpływać na rozwój poznawczy.</a:t>
            </a:r>
          </a:p>
          <a:p>
            <a:pPr marL="0" indent="0" algn="ctr">
              <a:buNone/>
            </a:pP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Podstawą działań w pracy z dzieckiem chorym jest indywidualizacja wymagań i oczekiwań w stosunku</a:t>
            </a:r>
            <a:b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każdego ucznia.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648" y="620688"/>
            <a:ext cx="7204561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Choroba przewlekła wytycza nie tylko obszar osobowego rozwoju dziecka przewlekle chorego, ale wpływa także na jego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relacje</a:t>
            </a:r>
            <a:b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otoczeniem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głównie na kontakty z rówieśnikami.</a:t>
            </a:r>
          </a:p>
          <a:p>
            <a:pPr marL="0" indent="0" algn="ctr">
              <a:buNone/>
            </a:pPr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Trudności w kontaktach z rówieśnikami mają najczęściej te dzieci, 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które z powodu choroby doznają dolegliwości, które wpływają na ich aktywność ruchową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(zwolnienie z wychowania fizycznego, ograniczenia w wysiłku fizycznym).</a:t>
            </a:r>
          </a:p>
          <a:p>
            <a:endParaRPr lang="pl-PL" sz="2400" dirty="0"/>
          </a:p>
        </p:txBody>
      </p:sp>
      <p:pic>
        <p:nvPicPr>
          <p:cNvPr id="1026" name="Picture 2" descr="Chore Dziecko Obrazy PNG | Wektory I Pliki PSD | Darmowe Pobieranie Na  Pngtree">
            <a:extLst>
              <a:ext uri="{FF2B5EF4-FFF2-40B4-BE49-F238E27FC236}">
                <a16:creationId xmlns:a16="http://schemas.microsoft.com/office/drawing/2014/main" id="{69F07895-4245-95E3-C2DB-829EEF537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365" y="198884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59632" y="1700808"/>
            <a:ext cx="7562800" cy="3777622"/>
          </a:xfrm>
        </p:spPr>
        <p:txBody>
          <a:bodyPr>
            <a:normAutofit/>
          </a:bodyPr>
          <a:lstStyle/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Dzieci te dla swoich zdrowych rówieśników często nie są atrakcyjne w zabawie i innych </a:t>
            </a:r>
            <a:r>
              <a:rPr lang="pl-PL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aktywnościach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Wpływ na relacje rówieśnicze mogą mieć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zmiany w wyglądzie zewnętrznym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Szczególnie w okresie dorastania, sprawne i zdrowe ciało staje się wartością nadrzędną;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Ból poczucie zmęczenia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inne dolegliwości somatyczne wpływają na kondycję psychiczną dziecka, powodują obniżony nastrój, trudności w nauce;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Sprawiają, ze dziecko nie ma ochoty na jakiekolwiek kontakty.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1268760"/>
            <a:ext cx="7560840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Choroba przewlekła niesie za sobą istotne następstwa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charakterze psychologicznym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które istotnie mogą ograniczać szanse rozwojowe dziecka. Dotyczą one: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Odczuwania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negatywnych emocji związanych z bólem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cierpieniem (lęk, strach, smutek, brak poczucia bezpieczeństwa);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Zaspokajania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potrzeb dziecka;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Nadziei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oraz perspektyw życiowych;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Kształtowania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się koncepcji siebie, świata oraz swojej choroby;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Ograniczenia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stymulacji zewnętrznej (pobyt w szpitalu, sanatorium, unieruchomienie, leżenie w łóżku);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Zmniejszenie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motywacji do działania (E. Góralczyk, 2009).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2712342"/>
            <a:ext cx="7493578" cy="2736304"/>
          </a:xfrm>
        </p:spPr>
        <p:txBody>
          <a:bodyPr>
            <a:normAutofit/>
          </a:bodyPr>
          <a:lstStyle/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Szkoła w życiu dziecka z choroba przewlekłą zajmuje szczególną rolę;</a:t>
            </a:r>
          </a:p>
          <a:p>
            <a:r>
              <a:rPr lang="pl-PL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miejsce… 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nauki, zabawy, przeżywania radości z różnych form aktywności, budowania relacji z rówieśnikami, źródło nowych bodźców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inspiracji, miejsce, dzięki któremu dziecko może choć na moment uwolnić się od przeżyć związanych z chorobą i procesem leczenia.</a:t>
            </a: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39ACE9CD-0896-5B17-CAC3-F2F120DC5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9445" y="1409354"/>
            <a:ext cx="4989466" cy="572642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Szkoła a uczeń chorujący przewlekle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4B65CA53-DF29-8042-16B4-F18C8090F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339423"/>
            <a:ext cx="1512168" cy="213986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znać krótką historię jego choroby;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zapoznać się ze specjalnymi potrzebami ucznia;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poznać procedury medyczne, które mogą okazać się niezbędne w trakcie pobytu dziecka w szkole                          (specjalne potrzeby dietetyczne, określone środki ostrożności, plan i procedury postępowania w sytuacjach nagłych, osoby i instytucje, z którymi należy się kontaktować w nagłym przypadku);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poznać, jakie są specjalne wymagania ucznia związane np. z jego transportem i sposobem poruszania się.</a:t>
            </a:r>
          </a:p>
          <a:p>
            <a:endParaRPr lang="pl-PL" dirty="0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A1F2F91A-AF82-656F-05AB-7EF1950B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1124744"/>
            <a:ext cx="5147079" cy="500634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Nauczyciel, wychowawca powinien…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79712" y="1268760"/>
            <a:ext cx="6591985" cy="3312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Szkoła powinna zapewnić dziecku: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zaplecze medyczne;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opracować procedury postępowania w sytuacjach pogorszenia się samopoczucia dziecka;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zapewnić warunki związane z korzystnym samopoczuciem dziecka ( liczebność klasy, lokalizacja, sprzęt);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realizować określone formy organizacji nauki  (potrzeba kształcenia specjalnego, nauczanie indywidualne).</a:t>
            </a:r>
          </a:p>
          <a:p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A9FB184-0C70-D726-B002-6F15386C7D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4785368"/>
            <a:ext cx="3156860" cy="17310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67744" y="2852936"/>
            <a:ext cx="6192688" cy="230902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„Wszyscy Ci, którzy koło dziecka chorego staną </a:t>
            </a:r>
            <a:b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jakiejś chwili, chcąc złagodzić jego ból</a:t>
            </a:r>
            <a:b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cierpienie, czymś je wzbogacić lub coś w nim ukształtować, są w tej chwili jego wychowawcami</a:t>
            </a:r>
            <a:b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ponoszą odpowiedzialność nie tylko za postępy</a:t>
            </a:r>
            <a:b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leczeniu lecz także za rozwój i dalsze losy dziecka”</a:t>
            </a:r>
          </a:p>
          <a:p>
            <a:pPr>
              <a:buNone/>
            </a:pPr>
            <a:r>
              <a:rPr lang="pl-PL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pl-PL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J. Doroszewska, 1981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08055" y="1614314"/>
            <a:ext cx="6968401" cy="4478981"/>
          </a:xfrm>
        </p:spPr>
        <p:txBody>
          <a:bodyPr>
            <a:normAutofit fontScale="25000" lnSpcReduction="20000"/>
          </a:bodyPr>
          <a:lstStyle/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Nauczyciel powinien zwrócić uwagę na cechy fizyczne ucznia (wygląd zewnętrzny, sposób poruszania się), sposób komunikowania się, stosunek do swojej choroby i siebie samego.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Zgromadzić informacje o uczniu, przeprowadzić wywiad</a:t>
            </a:r>
            <a:b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rodzicami nt. istoty choroby; jej dotychczasowego przebiegu i rokowania; sposobów radzenia sobie w sytuacji zagrożenia; problemów i trudności związanych z nauką, koncentracją uwagi, pamięcią, nastrojem, sposobami reagowania</a:t>
            </a:r>
            <a:b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określonych sytuacjach, strategiami radzenia sobie przez dziecko z nakazami, itp. </a:t>
            </a:r>
            <a:b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Zarówno rodzice, jak i nauczyciel powinni stać się partnerami w rozmowie oraz wspierać się wzajemnie</a:t>
            </a:r>
            <a:br>
              <a:rPr lang="pl-PL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podejmowanych działaniach na rzecz dziecka.</a:t>
            </a:r>
          </a:p>
          <a:p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22BF2C27-D88A-C395-EEB0-0544B22CE195}"/>
              </a:ext>
            </a:extLst>
          </p:cNvPr>
          <p:cNvSpPr txBox="1"/>
          <p:nvPr/>
        </p:nvSpPr>
        <p:spPr>
          <a:xfrm>
            <a:off x="3851920" y="980728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Kluczowe jest…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1196752"/>
            <a:ext cx="7382113" cy="5040560"/>
          </a:xfrm>
        </p:spPr>
        <p:txBody>
          <a:bodyPr>
            <a:noAutofit/>
          </a:bodyPr>
          <a:lstStyle/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Nauczyciel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mając świadomość czynników powodujących określone objawy chorobowe może ich unikać poprzez: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ograniczanie aktywności fizycznej;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planując wykorzystanie poszczególnych pomocy na lekcji;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dostosowując pracownię do potrzeb dziecka.</a:t>
            </a:r>
            <a:r>
              <a:rPr lang="pl-PL" sz="2000" dirty="0"/>
              <a:t> 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Praca z dzieckiem przewlekle chorym zmusza nauczyciela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poszukiwania form i metod, które będą dostosowane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potrzeb, oczekiwań i możliwości ucznia;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 powinny zachęcać dziecko do zwalczania trudności, wzmacniać jego wiarę we własne możliwości;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Formy powinny kompensować ograniczenia, które wynikają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choroby, przebiegu leczenia i łączą się z częstymi pobytami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szpitalu – nieobecnościami w szkole.</a:t>
            </a:r>
          </a:p>
          <a:p>
            <a:endParaRPr lang="pl-PL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648" y="2132856"/>
            <a:ext cx="7416824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Nauczyciel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efektywnie pracować  z uczniem przewlekle chorym powinien: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stale poszukiwać i pogłębiać swą wiedzę pedagogiczną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psychologiczną; wiedzę ogólną na temat stale zachodzących przemian w świecie;</a:t>
            </a:r>
          </a:p>
          <a:p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ważne miejsce w pracy z dzieckiem chorym zajmuje osobowość nauczyciela (takie jego cechy jak: cierpliwość, otwartość, empatia, wyrozumiałość, wzajemna życzliwość).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1808820"/>
            <a:ext cx="6276805" cy="42124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„Nauczyciel w pracy z dzieckiem przewlekle chorym powinien zdawać sobie sprawę , </a:t>
            </a:r>
            <a:b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że dziecko z chorobą jest przede wszystkim dzieckiem, a więc osoba w wieku rozwojowym. Choroba to tylko pewna cecha. Ściślej mówiąc nie jest to dziecko chore, tylko dziecko</a:t>
            </a:r>
            <a:b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chorobą. Uświadomienie względności pojęć pomaga realnie spojrzeć na dziecko w trakcie pracy z nim</a:t>
            </a:r>
            <a:r>
              <a:rPr lang="pl-PL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lvl="8">
              <a:buNone/>
            </a:pPr>
            <a:r>
              <a:rPr lang="pl-PL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Iwona Konieczna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4A26994F-C555-2782-9221-5805D8A098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332656"/>
            <a:ext cx="1294704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75656" y="2132856"/>
            <a:ext cx="6984775" cy="3240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Komisja Chorób Przewlekłych przy Światowej Organizacji Zdrowia choroby przewlekłe definiuje jako „</a:t>
            </a: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wszelkie zaburzenia lub odchylenia od normy, które mają jedną lub więcej</a:t>
            </a:r>
            <a:b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następujących cech charakterystycznych:</a:t>
            </a:r>
            <a:b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 trwałe, pozostawiają po sobie inwalidztwo, spowodowane są nieodwracalnymi zmianami patologicznymi, wymagają specjalnego postępowania rehabilitacyjnego albo według wszelkich oczekiwań wymagać będą długiego okresu obserwacji czy opieki”.      </a:t>
            </a:r>
            <a:b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Wł. Pilecka, 2002, s. 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19672" y="1772816"/>
            <a:ext cx="6591985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Polski Słownik Medyczny chorobę przewlekłą określa jako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 proces patologiczny trwający ponad 4 tygodnie, cechujący się brakiem nasilonych objawów chorobowych</a:t>
            </a: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</a:p>
          <a:p>
            <a:pPr algn="ctr">
              <a:buNone/>
            </a:pPr>
            <a:endParaRPr lang="pl-PL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Ponadto wyróżniamy choroby o </a:t>
            </a:r>
            <a:r>
              <a:rPr lang="pl-PL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pierwotnie przewlekłym przebiegu</a:t>
            </a: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oraz </a:t>
            </a:r>
            <a:r>
              <a:rPr lang="pl-PL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wtórnie przewlekłe </a:t>
            </a: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będące zejściem chorób o przebiegu ostrym.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91681" y="1700808"/>
            <a:ext cx="6842720" cy="388843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l-PL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długi czas trwania (może trwać przez całe życie);</a:t>
            </a:r>
          </a:p>
          <a:p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występowanie w różnym wieku;</a:t>
            </a:r>
          </a:p>
          <a:p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posiada łagodny lub burzliwy przebieg;</a:t>
            </a:r>
          </a:p>
          <a:p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wymaga trwałej lub specjalistycznej opieki             (wiąże się często z długimi pobytami w szpitalu);</a:t>
            </a:r>
          </a:p>
          <a:p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powoduje trwałe i często nieodwracalne zmiany</a:t>
            </a:r>
            <a:b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organizmie.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3D82947-0E81-1EF2-3FFC-54810A07E62F}"/>
              </a:ext>
            </a:extLst>
          </p:cNvPr>
          <p:cNvSpPr txBox="1"/>
          <p:nvPr/>
        </p:nvSpPr>
        <p:spPr>
          <a:xfrm>
            <a:off x="2771800" y="980728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Cechy choroby przewlekłej: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7" y="1556792"/>
            <a:ext cx="7418784" cy="492964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l-PL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układu oddechowego (np. astma);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układu nerwowego;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jamy nosowo – gardłowej i uszu                                                        (zapalenie uszu, zatok);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układu krążenia (np. choroby </a:t>
            </a:r>
            <a:r>
              <a:rPr lang="pl-PL" sz="8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hemofiliczne</a:t>
            </a:r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reumatyczne;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układu moczowego;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systemu wydzielania wewnętrznego ( np. cukrzyca);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choroby związane z nieprawidłową przemiana materii </a:t>
            </a:r>
            <a:b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niewłaściwym sposobem odżywiania;</a:t>
            </a:r>
          </a:p>
          <a:p>
            <a:r>
              <a:rPr lang="pl-PL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alergie;</a:t>
            </a:r>
          </a:p>
          <a:p>
            <a:pPr>
              <a:buNone/>
            </a:pPr>
            <a:r>
              <a:rPr lang="pl-PL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Każda choroba przewlekła ma swoją specyfikę, charakteryzuje się różnym przebiegiem, skutkami i rokowaniami.</a:t>
            </a:r>
          </a:p>
          <a:p>
            <a:endParaRPr lang="pl-PL" sz="2400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55C456D-FE87-319E-C4D4-B4D54197FE9B}"/>
              </a:ext>
            </a:extLst>
          </p:cNvPr>
          <p:cNvSpPr txBox="1"/>
          <p:nvPr/>
        </p:nvSpPr>
        <p:spPr>
          <a:xfrm>
            <a:off x="1764669" y="548680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Najczęściej występujące choroby przewlekłe występujące u dzieci: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75656" y="2348880"/>
            <a:ext cx="6986736" cy="33123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Choroba przewlekła to czynnik, który powoduje wiele zmian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niesie ze sobą szereg znaczących konsekwencji, które mogą wpływać na funkcjonowanie dziecka w szkole i przystosowanie się do życia.</a:t>
            </a:r>
          </a:p>
          <a:p>
            <a:pPr marL="0" indent="0" algn="ctr">
              <a:buNone/>
            </a:pP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Zmiany te dotyczą: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rozwoju motorycznego i sprawności fizycznej;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rozwoju umysłowego (funkcji poznawczych);</a:t>
            </a:r>
          </a:p>
          <a:p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rozwoju społecznego (kontaktów z rówieśnikami)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6681431-25A7-F03B-E4F5-F581351BEC4A}"/>
              </a:ext>
            </a:extLst>
          </p:cNvPr>
          <p:cNvSpPr txBox="1"/>
          <p:nvPr/>
        </p:nvSpPr>
        <p:spPr>
          <a:xfrm>
            <a:off x="2267744" y="764704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Zmiany w funkcjonowaniu dziecka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1484784"/>
            <a:ext cx="7024033" cy="41757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rozwoju fizycznego i ruchowego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dziecka z chorobą przewlekłą zależy od: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rodzaju choroby, 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stopnia jej zaawansowania 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od ograniczeń podyktowanych aktualnym stanem zdrowia dziecka. </a:t>
            </a:r>
          </a:p>
          <a:p>
            <a:pPr marL="0" indent="0">
              <a:buNone/>
            </a:pP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Choroba przewlekła może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prowadzić do zmian w budowie anatomicznej i funkcjonalnej narządów i układów wewnętrznych, które zostały bezpośrednio przez tę chorobę zaatakowane. 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niekorzystny wpływ na ogólny rozwój fizyczny dziecka, powodując np.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zaburzenia wzrostu i wagi, deformacje, zmiany w strukturze narządów, nieprawidłowe ich funkcjonowanie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31640" y="692696"/>
            <a:ext cx="7706816" cy="2303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Każda choroba przewlekła narządów i układów wewnętrznych </a:t>
            </a:r>
            <a:b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(J. Doroszewska 1981, Wł. J. Pileccy 1989) powoduje specyficzne zmiany  strukturalne i czynnościowe w organizmie dziecka.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Zmiany te ukazują się w </a:t>
            </a: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obniżonej wydolności fizycznej i wysiłkowej.</a:t>
            </a:r>
          </a:p>
          <a:p>
            <a:pPr marL="0" indent="0">
              <a:buNone/>
            </a:pPr>
            <a:r>
              <a:rPr lang="pl-PL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Wydolność fizyczna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zasób sił, który jest uwarunkowany ogólnym stanem zdrowia somatycznego dziecka.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B33148E-1557-540B-68A0-463714C2F9D1}"/>
              </a:ext>
            </a:extLst>
          </p:cNvPr>
          <p:cNvSpPr txBox="1"/>
          <p:nvPr/>
        </p:nvSpPr>
        <p:spPr>
          <a:xfrm>
            <a:off x="1331640" y="3212976"/>
            <a:ext cx="77068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związku z tym wyróżniono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(Wł. J. Pileccy 1989) 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cztery grupy dzieci: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dzieci, które mimo objawów choroby, wykazują pełna wydolność fizyczną;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dzieci, którym choroba uniemożliwia duży wysiłek fizyczny;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dzieci, u których dolegliwości pojawiają się podczas zwykłej, codziennej aktywności fizycznej;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dzieci całkowicie niezdolne do normalnego trybu życia, które zmuszone są do stałego przebywania w łóżku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(Wł. J. Pileccy 1989, s. 22).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1051</TotalTime>
  <Words>1671</Words>
  <Application>Microsoft Office PowerPoint</Application>
  <PresentationFormat>Pokaz na ekranie (4:3)</PresentationFormat>
  <Paragraphs>113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8" baseType="lpstr">
      <vt:lpstr>Arial</vt:lpstr>
      <vt:lpstr>Century Gothic</vt:lpstr>
      <vt:lpstr>Times New Roman</vt:lpstr>
      <vt:lpstr>Wingdings 3</vt:lpstr>
      <vt:lpstr>Smuga</vt:lpstr>
      <vt:lpstr>Jak ułatwić funkcjonowanie dziecka chorego przewlekle w szkole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Szkoła a uczeń chorujący przewlekle</vt:lpstr>
      <vt:lpstr>Nauczyciel, wychowawca powinien…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Praca z dzieckiem przewlekle chorym w warunkach szkolnych</dc:title>
  <dc:creator>Akademia Pomorska</dc:creator>
  <cp:lastModifiedBy>nauczyciel</cp:lastModifiedBy>
  <cp:revision>93</cp:revision>
  <dcterms:created xsi:type="dcterms:W3CDTF">2017-03-17T14:57:22Z</dcterms:created>
  <dcterms:modified xsi:type="dcterms:W3CDTF">2026-06-11T14:28:52Z</dcterms:modified>
</cp:coreProperties>
</file>